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8"/>
  </p:notesMasterIdLst>
  <p:sldIdLst>
    <p:sldId id="256" r:id="rId2"/>
    <p:sldId id="272" r:id="rId3"/>
    <p:sldId id="268" r:id="rId4"/>
    <p:sldId id="278" r:id="rId5"/>
    <p:sldId id="288" r:id="rId6"/>
    <p:sldId id="289" r:id="rId7"/>
    <p:sldId id="279" r:id="rId8"/>
    <p:sldId id="290" r:id="rId9"/>
    <p:sldId id="276" r:id="rId10"/>
    <p:sldId id="271" r:id="rId11"/>
    <p:sldId id="260" r:id="rId12"/>
    <p:sldId id="269" r:id="rId13"/>
    <p:sldId id="263" r:id="rId14"/>
    <p:sldId id="257" r:id="rId15"/>
    <p:sldId id="261" r:id="rId16"/>
    <p:sldId id="291" r:id="rId17"/>
    <p:sldId id="292" r:id="rId18"/>
    <p:sldId id="293" r:id="rId19"/>
    <p:sldId id="294" r:id="rId20"/>
    <p:sldId id="295" r:id="rId21"/>
    <p:sldId id="283" r:id="rId22"/>
    <p:sldId id="285" r:id="rId23"/>
    <p:sldId id="284" r:id="rId24"/>
    <p:sldId id="286" r:id="rId25"/>
    <p:sldId id="287" r:id="rId26"/>
    <p:sldId id="26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798BA10-A6E1-40B8-9D38-CC4B373B541E}">
          <p14:sldIdLst>
            <p14:sldId id="256"/>
            <p14:sldId id="272"/>
            <p14:sldId id="268"/>
            <p14:sldId id="278"/>
            <p14:sldId id="288"/>
            <p14:sldId id="289"/>
            <p14:sldId id="279"/>
            <p14:sldId id="290"/>
            <p14:sldId id="276"/>
            <p14:sldId id="271"/>
            <p14:sldId id="260"/>
            <p14:sldId id="269"/>
            <p14:sldId id="263"/>
            <p14:sldId id="257"/>
            <p14:sldId id="261"/>
            <p14:sldId id="291"/>
            <p14:sldId id="292"/>
            <p14:sldId id="293"/>
            <p14:sldId id="294"/>
            <p14:sldId id="295"/>
            <p14:sldId id="283"/>
            <p14:sldId id="285"/>
            <p14:sldId id="284"/>
            <p14:sldId id="286"/>
            <p14:sldId id="287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5813B-5B8D-4FA3-925D-E9698C9B1D1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E9CC6-828D-485C-BDBC-6528E168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76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41D1B-B74B-401D-AC6F-6A7C166B636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30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E9CC6-828D-485C-BDBC-6528E1680B0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4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63036-9DE2-4FDF-9549-BC11C7722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288692-5FB1-4A9E-AC09-75E0F538B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C83EF-C4EE-4CE0-B7E7-F2637103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993-665D-4ED6-823B-B2416147819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1268B-C5A3-4129-9D1B-B31C7107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A82A6F-7238-4038-94F5-C5D9AA80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471A-8405-494C-8EF0-7FFDE95F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0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52E86-AA07-4585-A86A-8EF296D9C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97395D-40D7-48B1-9B37-47C5E1CE6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4EF390-8C75-4423-A6EB-834A50DD1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993-665D-4ED6-823B-B2416147819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88E11F-D598-4552-BBC7-55672F1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F4B29-EDAE-4348-8EF9-AB87F32B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471A-8405-494C-8EF0-7FFDE95F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43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A86087-23E7-41F0-AA28-F3D3A486DB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9BE0FE-D4C4-4AD2-A3A9-534E136F8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471531-ECDC-4EDA-A331-18D55B01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993-665D-4ED6-823B-B2416147819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58F91-CE73-4C08-AC5C-F6F82FCDD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C4EEB5-AB48-4633-90FB-5D805126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471A-8405-494C-8EF0-7FFDE95F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8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25B7F-507D-407D-BF83-79842E28A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E78792-4536-49D1-ADA5-2DC7BAA29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F43230-4679-49F9-BA7B-F5710973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993-665D-4ED6-823B-B2416147819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3FA34-37F5-44BE-8B65-DCC0AAA7A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A9B03D-2F08-443D-AFDC-45AA4B18F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471A-8405-494C-8EF0-7FFDE95F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0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1BFF0-8398-435A-AA1B-283834221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E2B7FF-D2EF-42CA-865B-A96E5E578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8DDAA9-58F4-4FB7-9369-C6478C798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993-665D-4ED6-823B-B2416147819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EBA373-4F07-4808-A791-FE71E9170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CF95BC-7CC6-4EA9-BF85-90E64DD9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471A-8405-494C-8EF0-7FFDE95F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2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87001-B721-4C4A-AE15-180F0A116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3BB7A9-AB72-44D4-B629-A9554BCC9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890246-558E-4647-923D-ED1788CAB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63562-8F96-481A-983C-4E56AA7E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993-665D-4ED6-823B-B2416147819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8D6171-61A3-4D27-AD3B-3540FC152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9896EB-6E25-4F2E-9B29-EDF2EFE2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471A-8405-494C-8EF0-7FFDE95F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13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78E2B-4F76-4608-83D0-C8DCEDFE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553FF3-583B-4642-A315-3BF085460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308833-B196-4CF3-B40C-92C7C28A7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AB067A-0FAA-4C22-AFF2-908EAC672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CD408B-4DB7-4D89-9F67-CB3EE1977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9A6ED3-0F3C-4E93-AA09-D31B24D5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993-665D-4ED6-823B-B2416147819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A26D8C-2DE0-47D5-BDD5-80D9348C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EA198D-F46E-4D03-B811-4991FC827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471A-8405-494C-8EF0-7FFDE95F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8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A9415-CFD6-4BDF-9CC7-D88222CA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F9AABD-AE77-4A57-8DF2-BDEFF4B2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993-665D-4ED6-823B-B2416147819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941FAC-3698-438E-8900-4029F0E7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236FDC-88F0-49EE-BE67-D695D29C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471A-8405-494C-8EF0-7FFDE95F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3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C00B2D-685C-4D53-871C-7009EF67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993-665D-4ED6-823B-B2416147819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486E1C-2E3C-4ABF-8294-740D63B3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66CAA1-13CE-4D5B-B93C-99B1169B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471A-8405-494C-8EF0-7FFDE95F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7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2A2C4-9AC7-49C2-8AB8-7D16524D3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55FE8-0255-4A85-934E-9F066867D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DEE612-1B73-432E-B9EE-3B022118F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E20336-1CAC-4D11-839D-DC510BDCA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993-665D-4ED6-823B-B2416147819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5A0912-DA1F-41A0-9DD1-84F8D3F9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6A0124-B6F1-4B4B-B47E-5C8365AC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471A-8405-494C-8EF0-7FFDE95F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6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6547C-7A46-4BF2-A5CE-4F154A5B1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915CDD-C1A3-4890-987C-47CA0D1FF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D065FB-1AAC-4E04-9308-CCF8DA4D4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B24A06-34B3-46E7-B165-E05DF3A3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993-665D-4ED6-823B-B2416147819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380CBE-EA0C-405A-901E-AB25302B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B1EB88-7171-4B36-9AB2-F4F3CDA0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471A-8405-494C-8EF0-7FFDE95F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8A13C-0ECC-4F9E-B685-F8C059950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DBEC29-EB6B-47F8-8B80-742EC194C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879A2-1CBD-446C-81C2-24555CF50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4993-665D-4ED6-823B-B2416147819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A7343-2CF4-47B6-AE09-E136F3ABA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2FCF18-9F0E-4143-B7D5-78D61A0F5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2471A-8405-494C-8EF0-7FFDE95F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1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0.png"/><Relationship Id="rId18" Type="http://schemas.microsoft.com/office/2007/relationships/hdphoto" Target="../media/hdphoto14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8.png"/><Relationship Id="rId1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1.wdp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15.wdp"/><Relationship Id="rId4" Type="http://schemas.openxmlformats.org/officeDocument/2006/relationships/image" Target="../media/image23.png"/><Relationship Id="rId9" Type="http://schemas.microsoft.com/office/2007/relationships/hdphoto" Target="../media/hdphoto16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13" Type="http://schemas.microsoft.com/office/2007/relationships/hdphoto" Target="../media/hdphoto21.wdp"/><Relationship Id="rId18" Type="http://schemas.openxmlformats.org/officeDocument/2006/relationships/image" Target="../media/image32.png"/><Relationship Id="rId3" Type="http://schemas.microsoft.com/office/2007/relationships/hdphoto" Target="../media/hdphoto17.wdp"/><Relationship Id="rId21" Type="http://schemas.microsoft.com/office/2007/relationships/hdphoto" Target="../media/hdphoto24.wdp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17" Type="http://schemas.microsoft.com/office/2007/relationships/hdphoto" Target="../media/hdphoto22.wdp"/><Relationship Id="rId2" Type="http://schemas.openxmlformats.org/officeDocument/2006/relationships/image" Target="../media/image25.pn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8.wdp"/><Relationship Id="rId11" Type="http://schemas.microsoft.com/office/2007/relationships/hdphoto" Target="../media/hdphoto20.wdp"/><Relationship Id="rId5" Type="http://schemas.openxmlformats.org/officeDocument/2006/relationships/image" Target="../media/image27.png"/><Relationship Id="rId15" Type="http://schemas.microsoft.com/office/2007/relationships/hdphoto" Target="../media/hdphoto14.wdp"/><Relationship Id="rId10" Type="http://schemas.openxmlformats.org/officeDocument/2006/relationships/image" Target="../media/image29.png"/><Relationship Id="rId19" Type="http://schemas.microsoft.com/office/2007/relationships/hdphoto" Target="../media/hdphoto23.wdp"/><Relationship Id="rId4" Type="http://schemas.openxmlformats.org/officeDocument/2006/relationships/image" Target="../media/image26.png"/><Relationship Id="rId9" Type="http://schemas.openxmlformats.org/officeDocument/2006/relationships/image" Target="../media/image4.pn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16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27.wdp" Type="http://schemas.microsoft.com/office/2007/relationships/hdphoto"/><Relationship Id="rId4" Target="../media/image41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20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4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media/image4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media/image4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9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media/image5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2.jpe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273ED-8463-45E0-A38C-76FEE69BD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b="1" dirty="0"/>
              <a:t>Изменения в системе обращения с твердыми коммунальными отходами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F091DA-ABD5-484F-802E-89835C9FB1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/>
              <a:t>Нормативно-правовая база в отношении сбора твердых коммунальных отходов.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7AAEACBF-C742-4916-B02C-37756699BF34}"/>
              </a:ext>
            </a:extLst>
          </p:cNvPr>
          <p:cNvSpPr txBox="1">
            <a:spLocks/>
          </p:cNvSpPr>
          <p:nvPr/>
        </p:nvSpPr>
        <p:spPr>
          <a:xfrm>
            <a:off x="1524000" y="5544787"/>
            <a:ext cx="7417058" cy="5182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Докладчик: Начальник отдела по работе с территориями АО «ПРО ТКО» Константинова Маргарита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2654824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05516-928E-4034-836E-DC513FE0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50"/>
            <a:ext cx="10515600" cy="1325563"/>
          </a:xfrm>
        </p:spPr>
        <p:txBody>
          <a:bodyPr/>
          <a:lstStyle/>
          <a:p>
            <a:r>
              <a:rPr lang="ru-RU" dirty="0"/>
              <a:t>Реестр мест накопления отходов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22A853C3-1318-492B-A8A8-5D0F039BD1C3}"/>
              </a:ext>
            </a:extLst>
          </p:cNvPr>
          <p:cNvSpPr/>
          <p:nvPr/>
        </p:nvSpPr>
        <p:spPr>
          <a:xfrm>
            <a:off x="150921" y="1549838"/>
            <a:ext cx="11779267" cy="16229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E4743F29-B85E-4803-BFF8-52F6A37A2EA0}"/>
              </a:ext>
            </a:extLst>
          </p:cNvPr>
          <p:cNvSpPr/>
          <p:nvPr/>
        </p:nvSpPr>
        <p:spPr>
          <a:xfrm>
            <a:off x="150920" y="3268692"/>
            <a:ext cx="11779267" cy="1748883"/>
          </a:xfrm>
          <a:prstGeom prst="round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53AFA958-9C07-427A-B747-27CD677C94C5}"/>
              </a:ext>
            </a:extLst>
          </p:cNvPr>
          <p:cNvGrpSpPr/>
          <p:nvPr/>
        </p:nvGrpSpPr>
        <p:grpSpPr>
          <a:xfrm>
            <a:off x="2873847" y="1634305"/>
            <a:ext cx="2082992" cy="1430867"/>
            <a:chOff x="1830898" y="1998133"/>
            <a:chExt cx="2082992" cy="1430867"/>
          </a:xfrm>
        </p:grpSpPr>
        <p:pic>
          <p:nvPicPr>
            <p:cNvPr id="8" name="Объект 4">
              <a:extLst>
                <a:ext uri="{FF2B5EF4-FFF2-40B4-BE49-F238E27FC236}">
                  <a16:creationId xmlns:a16="http://schemas.microsoft.com/office/drawing/2014/main" id="{2091CFE6-4CBC-4130-85AA-15C01417D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816" y="2201653"/>
              <a:ext cx="781578" cy="781578"/>
            </a:xfrm>
            <a:prstGeom prst="rect">
              <a:avLst/>
            </a:prstGeom>
          </p:spPr>
        </p:pic>
        <p:pic>
          <p:nvPicPr>
            <p:cNvPr id="9" name="Объект 4">
              <a:extLst>
                <a:ext uri="{FF2B5EF4-FFF2-40B4-BE49-F238E27FC236}">
                  <a16:creationId xmlns:a16="http://schemas.microsoft.com/office/drawing/2014/main" id="{FBC14BFC-768A-4879-838F-AA515054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086" y="2222194"/>
              <a:ext cx="781578" cy="781578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D27E0B11-384B-49AE-ADA7-7C2FA86C418A}"/>
                </a:ext>
              </a:extLst>
            </p:cNvPr>
            <p:cNvSpPr/>
            <p:nvPr/>
          </p:nvSpPr>
          <p:spPr>
            <a:xfrm>
              <a:off x="1830898" y="2983231"/>
              <a:ext cx="208299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/>
                <a:t>контейнерная площадка </a:t>
              </a:r>
            </a:p>
          </p:txBody>
        </p: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38A4148A-6E81-4625-AAA7-BFC16A8024CF}"/>
                </a:ext>
              </a:extLst>
            </p:cNvPr>
            <p:cNvSpPr/>
            <p:nvPr/>
          </p:nvSpPr>
          <p:spPr>
            <a:xfrm>
              <a:off x="1830898" y="1998133"/>
              <a:ext cx="2082992" cy="143086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E9D5268-5119-4014-9120-09A9E22B2474}"/>
              </a:ext>
            </a:extLst>
          </p:cNvPr>
          <p:cNvGrpSpPr/>
          <p:nvPr/>
        </p:nvGrpSpPr>
        <p:grpSpPr>
          <a:xfrm>
            <a:off x="5191981" y="1649975"/>
            <a:ext cx="2652261" cy="1480211"/>
            <a:chOff x="4483159" y="2031965"/>
            <a:chExt cx="2652261" cy="1480211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EE609EA-C871-4B6C-A7D4-5F2877281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6" b="97887" l="3803" r="95915">
                          <a14:foregroundMark x1="9718" y1="21690" x2="9718" y2="21690"/>
                          <a14:foregroundMark x1="6620" y1="29577" x2="282" y2="59718"/>
                          <a14:foregroundMark x1="282" y1="59718" x2="1248" y2="65086"/>
                          <a14:foregroundMark x1="12767" y1="84924" x2="17183" y2="89859"/>
                          <a14:foregroundMark x1="17606" y1="90050" x2="31549" y2="96338"/>
                          <a14:foregroundMark x1="31549" y1="96338" x2="67734" y2="98243"/>
                          <a14:foregroundMark x1="95057" y1="76066" x2="97887" y2="47887"/>
                          <a14:foregroundMark x1="94878" y1="77846" x2="95056" y2="76070"/>
                          <a14:foregroundMark x1="97887" y1="47887" x2="95634" y2="29437"/>
                          <a14:foregroundMark x1="95634" y1="29437" x2="91268" y2="22113"/>
                          <a14:foregroundMark x1="91268" y1="22113" x2="68310" y2="7606"/>
                          <a14:foregroundMark x1="68310" y1="7606" x2="46620" y2="3803"/>
                          <a14:foregroundMark x1="46620" y1="3803" x2="29437" y2="6479"/>
                          <a14:foregroundMark x1="29437" y1="6479" x2="24507" y2="8169"/>
                          <a14:foregroundMark x1="7183" y1="29577" x2="845" y2="49437"/>
                          <a14:foregroundMark x1="845" y1="49437" x2="1937" y2="64926"/>
                          <a14:foregroundMark x1="2394" y1="71408" x2="3521" y2="58873"/>
                          <a14:foregroundMark x1="3521" y1="58873" x2="423" y2="37887"/>
                          <a14:foregroundMark x1="423" y1="37887" x2="3803" y2="30704"/>
                          <a14:foregroundMark x1="3803" y1="30704" x2="5070" y2="33803"/>
                          <a14:foregroundMark x1="27465" y1="92817" x2="37746" y2="97324"/>
                          <a14:foregroundMark x1="37746" y1="97324" x2="56479" y2="98732"/>
                          <a14:foregroundMark x1="56479" y1="98732" x2="65352" y2="98169"/>
                          <a14:foregroundMark x1="65352" y1="98169" x2="72958" y2="95493"/>
                          <a14:foregroundMark x1="72958" y1="95493" x2="45070" y2="97746"/>
                          <a14:foregroundMark x1="45070" y1="97746" x2="29296" y2="91690"/>
                          <a14:foregroundMark x1="29296" y1="91690" x2="28873" y2="93944"/>
                          <a14:foregroundMark x1="43944" y1="30141" x2="43944" y2="30141"/>
                          <a14:foregroundMark x1="37746" y1="27606" x2="34648" y2="57324"/>
                          <a14:foregroundMark x1="34648" y1="57324" x2="41549" y2="69296"/>
                          <a14:foregroundMark x1="41549" y1="69296" x2="52817" y2="71972"/>
                          <a14:foregroundMark x1="52817" y1="71972" x2="60563" y2="69718"/>
                          <a14:foregroundMark x1="60563" y1="69718" x2="66338" y2="61408"/>
                          <a14:foregroundMark x1="66338" y1="61408" x2="67606" y2="49296"/>
                          <a14:foregroundMark x1="67606" y1="49296" x2="64507" y2="40563"/>
                          <a14:foregroundMark x1="64507" y1="40563" x2="53662" y2="31972"/>
                          <a14:foregroundMark x1="53662" y1="31972" x2="44225" y2="28873"/>
                          <a14:foregroundMark x1="44225" y1="28873" x2="36761" y2="28451"/>
                          <a14:foregroundMark x1="81127" y1="46056" x2="81127" y2="46056"/>
                          <a14:foregroundMark x1="67746" y1="27324" x2="67746" y2="27324"/>
                          <a14:foregroundMark x1="37746" y1="3239" x2="47183" y2="2254"/>
                          <a14:foregroundMark x1="47183" y1="2254" x2="56197" y2="2394"/>
                          <a14:foregroundMark x1="56197" y1="2394" x2="65493" y2="5352"/>
                          <a14:foregroundMark x1="65493" y1="5352" x2="68873" y2="7887"/>
                          <a14:foregroundMark x1="93239" y1="28451" x2="97324" y2="45634"/>
                          <a14:foregroundMark x1="97324" y1="45634" x2="96197" y2="61831"/>
                          <a14:foregroundMark x1="96197" y1="61831" x2="89437" y2="77042"/>
                          <a14:foregroundMark x1="89437" y1="77042" x2="89155" y2="77183"/>
                          <a14:foregroundMark x1="39155" y1="97746" x2="54930" y2="98732"/>
                          <a14:foregroundMark x1="54930" y1="98732" x2="63662" y2="98028"/>
                          <a14:foregroundMark x1="63662" y1="98028" x2="64085" y2="97465"/>
                          <a14:foregroundMark x1="42113" y1="1408" x2="58592" y2="986"/>
                          <a14:foregroundMark x1="58592" y1="986" x2="58873" y2="1127"/>
                          <a14:foregroundMark x1="63803" y1="24648" x2="68873" y2="30563"/>
                          <a14:foregroundMark x1="68873" y1="30563" x2="68592" y2="22394"/>
                          <a14:foregroundMark x1="68592" y1="22394" x2="64507" y2="20563"/>
                          <a14:backgroundMark x1="74366" y1="97746" x2="84225" y2="93803"/>
                          <a14:backgroundMark x1="84225" y1="93803" x2="91268" y2="86620"/>
                          <a14:backgroundMark x1="91268" y1="86620" x2="94507" y2="77606"/>
                          <a14:backgroundMark x1="94507" y1="77606" x2="82254" y2="93803"/>
                          <a14:backgroundMark x1="82254" y1="93803" x2="69155" y2="99859"/>
                          <a14:backgroundMark x1="704" y1="65211" x2="2958" y2="74789"/>
                          <a14:backgroundMark x1="2958" y1="74789" x2="13239" y2="89859"/>
                          <a14:backgroundMark x1="13239" y1="89859" x2="15915" y2="916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1709" y="2222194"/>
              <a:ext cx="781578" cy="781578"/>
            </a:xfrm>
            <a:prstGeom prst="rect">
              <a:avLst/>
            </a:prstGeom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00E76863-F5FC-4F4F-8A0D-B6A4B772B379}"/>
                </a:ext>
              </a:extLst>
            </p:cNvPr>
            <p:cNvSpPr/>
            <p:nvPr/>
          </p:nvSpPr>
          <p:spPr>
            <a:xfrm>
              <a:off x="4769991" y="2988956"/>
              <a:ext cx="23654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/>
                <a:t>заявка на внесение</a:t>
              </a:r>
              <a:br>
                <a:rPr lang="ru-RU" sz="1400" dirty="0"/>
              </a:br>
              <a:r>
                <a:rPr lang="ru-RU" sz="1400" dirty="0"/>
                <a:t>в реестр </a:t>
              </a:r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DF4C6FC3-7986-4D6F-AC7F-C5639B5AA06D}"/>
                </a:ext>
              </a:extLst>
            </p:cNvPr>
            <p:cNvSpPr/>
            <p:nvPr/>
          </p:nvSpPr>
          <p:spPr>
            <a:xfrm>
              <a:off x="4483159" y="2031965"/>
              <a:ext cx="2082992" cy="143086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2CA3A089-EF98-46B4-892F-0FCAAE65917A}"/>
              </a:ext>
            </a:extLst>
          </p:cNvPr>
          <p:cNvGrpSpPr/>
          <p:nvPr/>
        </p:nvGrpSpPr>
        <p:grpSpPr>
          <a:xfrm>
            <a:off x="7492022" y="3368189"/>
            <a:ext cx="2487545" cy="1457516"/>
            <a:chOff x="5481174" y="4503213"/>
            <a:chExt cx="2487545" cy="1457516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08A2E4F6-7BCA-4BF1-8B18-D5DE026ED6EF}"/>
                </a:ext>
              </a:extLst>
            </p:cNvPr>
            <p:cNvSpPr/>
            <p:nvPr/>
          </p:nvSpPr>
          <p:spPr>
            <a:xfrm>
              <a:off x="5603290" y="5437509"/>
              <a:ext cx="23654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/>
                <a:t>рассмотрение заявки</a:t>
              </a:r>
              <a:br>
                <a:rPr lang="ru-RU" sz="1400" dirty="0"/>
              </a:br>
              <a:r>
                <a:rPr lang="ru-RU" sz="1400" dirty="0"/>
                <a:t>10-20 календарных дней 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1A1A47B-60B6-4B62-9625-EE44C778F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25" b="91750" l="10000" r="90000">
                          <a14:foregroundMark x1="43370" y1="37500" x2="45109" y2="56000"/>
                          <a14:foregroundMark x1="45109" y1="56000" x2="55543" y2="62250"/>
                          <a14:foregroundMark x1="40978" y1="90125" x2="48043" y2="91750"/>
                          <a14:foregroundMark x1="48043" y1="91750" x2="53261" y2="90875"/>
                          <a14:foregroundMark x1="42500" y1="9625" x2="52609" y2="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847" y="4503213"/>
              <a:ext cx="1074440" cy="934296"/>
            </a:xfrm>
            <a:prstGeom prst="rect">
              <a:avLst/>
            </a:prstGeom>
          </p:spPr>
        </p:pic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EE45E2EA-E187-4350-940C-68B184D7270A}"/>
                </a:ext>
              </a:extLst>
            </p:cNvPr>
            <p:cNvSpPr/>
            <p:nvPr/>
          </p:nvSpPr>
          <p:spPr>
            <a:xfrm>
              <a:off x="5481174" y="4503213"/>
              <a:ext cx="2082992" cy="1430867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3F5171EF-A95D-44A2-9B2F-77BEE0AB273F}"/>
              </a:ext>
            </a:extLst>
          </p:cNvPr>
          <p:cNvGrpSpPr/>
          <p:nvPr/>
        </p:nvGrpSpPr>
        <p:grpSpPr>
          <a:xfrm>
            <a:off x="9737808" y="3351612"/>
            <a:ext cx="2737111" cy="1430867"/>
            <a:chOff x="8756181" y="4503213"/>
            <a:chExt cx="2737111" cy="1430867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6231862D-A9EC-4338-83D5-ED141081F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77" b="97500" l="10000" r="90000">
                          <a14:foregroundMark x1="59000" y1="4231" x2="39667" y2="4038"/>
                          <a14:foregroundMark x1="39667" y1="4038" x2="43778" y2="12692"/>
                          <a14:foregroundMark x1="43778" y1="12692" x2="59778" y2="14038"/>
                          <a14:foregroundMark x1="59778" y1="14038" x2="64000" y2="12692"/>
                          <a14:foregroundMark x1="64000" y1="12692" x2="60778" y2="5192"/>
                          <a14:foregroundMark x1="60778" y1="5192" x2="58444" y2="3269"/>
                          <a14:foregroundMark x1="38333" y1="89808" x2="52222" y2="95577"/>
                          <a14:foregroundMark x1="52222" y1="95577" x2="56889" y2="95385"/>
                          <a14:foregroundMark x1="56889" y1="95385" x2="60333" y2="91154"/>
                          <a14:foregroundMark x1="60333" y1="91154" x2="57333" y2="85577"/>
                          <a14:foregroundMark x1="57333" y1="85577" x2="46444" y2="84231"/>
                          <a14:foregroundMark x1="46444" y1="84231" x2="41333" y2="85385"/>
                          <a14:foregroundMark x1="41333" y1="85385" x2="38444" y2="89615"/>
                          <a14:foregroundMark x1="43778" y1="96731" x2="52889" y2="97500"/>
                          <a14:foregroundMark x1="52889" y1="97500" x2="59000" y2="95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7863" y="4618524"/>
              <a:ext cx="1451361" cy="838564"/>
            </a:xfrm>
            <a:prstGeom prst="rect">
              <a:avLst/>
            </a:prstGeom>
          </p:spPr>
        </p:pic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F33C140C-A234-4D6D-95B0-CBCC60E66205}"/>
                </a:ext>
              </a:extLst>
            </p:cNvPr>
            <p:cNvSpPr/>
            <p:nvPr/>
          </p:nvSpPr>
          <p:spPr>
            <a:xfrm>
              <a:off x="8756181" y="4503213"/>
              <a:ext cx="2082992" cy="1430867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A8E14C0-6BE1-4FEE-A1D3-0F32AA036BC6}"/>
                </a:ext>
              </a:extLst>
            </p:cNvPr>
            <p:cNvSpPr/>
            <p:nvPr/>
          </p:nvSpPr>
          <p:spPr>
            <a:xfrm>
              <a:off x="9127863" y="5541695"/>
              <a:ext cx="23654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/>
                <a:t>внесение в реестр</a:t>
              </a: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783055-3BDF-48B9-9037-0BA65B58B62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8000" l="111" r="95000">
                        <a14:foregroundMark x1="25889" y1="12556" x2="25889" y2="12556"/>
                        <a14:foregroundMark x1="33333" y1="35000" x2="33333" y2="35000"/>
                        <a14:foregroundMark x1="46111" y1="68667" x2="54667" y2="71444"/>
                        <a14:foregroundMark x1="54667" y1="71444" x2="68444" y2="59333"/>
                        <a14:foregroundMark x1="68444" y1="59333" x2="77444" y2="44111"/>
                        <a14:foregroundMark x1="77444" y1="44111" x2="78111" y2="29778"/>
                        <a14:foregroundMark x1="78111" y1="29778" x2="71000" y2="20444"/>
                        <a14:foregroundMark x1="71000" y1="20444" x2="29778" y2="16667"/>
                        <a14:foregroundMark x1="29778" y1="16667" x2="18556" y2="19556"/>
                        <a14:foregroundMark x1="18556" y1="19556" x2="15778" y2="29000"/>
                        <a14:foregroundMark x1="15778" y1="29000" x2="17778" y2="48111"/>
                        <a14:foregroundMark x1="17778" y1="48111" x2="27778" y2="61000"/>
                        <a14:foregroundMark x1="27778" y1="61000" x2="45222" y2="67778"/>
                        <a14:foregroundMark x1="45222" y1="67778" x2="47444" y2="67778"/>
                        <a14:foregroundMark x1="12444" y1="30667" x2="6889" y2="58333"/>
                        <a14:foregroundMark x1="6889" y1="58333" x2="8000" y2="71333"/>
                        <a14:foregroundMark x1="8000" y1="71333" x2="15111" y2="83111"/>
                        <a14:foregroundMark x1="15111" y1="83111" x2="41667" y2="93222"/>
                        <a14:foregroundMark x1="41667" y1="93222" x2="52222" y2="93222"/>
                        <a14:foregroundMark x1="52222" y1="93222" x2="82556" y2="81444"/>
                        <a14:foregroundMark x1="82556" y1="81444" x2="89556" y2="73222"/>
                        <a14:foregroundMark x1="89556" y1="73222" x2="93556" y2="50667"/>
                        <a14:foregroundMark x1="93556" y1="50667" x2="91444" y2="36333"/>
                        <a14:foregroundMark x1="91444" y1="36333" x2="60667" y2="4667"/>
                        <a14:foregroundMark x1="60667" y1="4667" x2="47444" y2="2667"/>
                        <a14:foregroundMark x1="47444" y1="2667" x2="20889" y2="12222"/>
                        <a14:foregroundMark x1="20889" y1="12222" x2="11778" y2="19889"/>
                        <a14:foregroundMark x1="11778" y1="19889" x2="6444" y2="31111"/>
                        <a14:foregroundMark x1="6444" y1="31111" x2="5111" y2="40889"/>
                        <a14:foregroundMark x1="5111" y1="40889" x2="7556" y2="48778"/>
                        <a14:foregroundMark x1="31444" y1="5556" x2="40222" y2="13778"/>
                        <a14:foregroundMark x1="40222" y1="13778" x2="70111" y2="16444"/>
                        <a14:foregroundMark x1="70111" y1="16444" x2="72556" y2="7222"/>
                        <a14:foregroundMark x1="72556" y1="7222" x2="33000" y2="6111"/>
                        <a14:foregroundMark x1="85444" y1="25444" x2="86778" y2="49667"/>
                        <a14:foregroundMark x1="86778" y1="49667" x2="91889" y2="62667"/>
                        <a14:foregroundMark x1="91889" y1="62667" x2="96778" y2="53667"/>
                        <a14:foregroundMark x1="96778" y1="53667" x2="92889" y2="23667"/>
                        <a14:foregroundMark x1="92889" y1="23667" x2="86889" y2="13556"/>
                        <a14:foregroundMark x1="86889" y1="13556" x2="69667" y2="5222"/>
                        <a14:foregroundMark x1="69667" y1="5222" x2="67333" y2="15222"/>
                        <a14:foregroundMark x1="67333" y1="15222" x2="67778" y2="24556"/>
                        <a14:foregroundMark x1="67778" y1="24556" x2="76556" y2="30889"/>
                        <a14:foregroundMark x1="76556" y1="30889" x2="85111" y2="48333"/>
                        <a14:foregroundMark x1="85111" y1="48333" x2="87222" y2="58000"/>
                        <a14:foregroundMark x1="87222" y1="58000" x2="82778" y2="71778"/>
                        <a14:foregroundMark x1="82778" y1="71778" x2="53889" y2="75333"/>
                        <a14:foregroundMark x1="53889" y1="75333" x2="40000" y2="70111"/>
                        <a14:foregroundMark x1="40000" y1="70111" x2="30111" y2="62778"/>
                        <a14:foregroundMark x1="30111" y1="62778" x2="26222" y2="48556"/>
                        <a14:foregroundMark x1="26222" y1="48556" x2="28778" y2="39889"/>
                        <a14:foregroundMark x1="28778" y1="39889" x2="44778" y2="29000"/>
                        <a14:foregroundMark x1="44778" y1="29000" x2="61778" y2="24444"/>
                        <a14:foregroundMark x1="61778" y1="24444" x2="69444" y2="38667"/>
                        <a14:foregroundMark x1="69444" y1="38667" x2="68889" y2="51333"/>
                        <a14:foregroundMark x1="68889" y1="51333" x2="64889" y2="61556"/>
                        <a14:foregroundMark x1="64889" y1="61556" x2="47556" y2="68222"/>
                        <a14:foregroundMark x1="47556" y1="68222" x2="38222" y2="67444"/>
                        <a14:foregroundMark x1="38222" y1="67444" x2="36444" y2="47778"/>
                        <a14:foregroundMark x1="36444" y1="47778" x2="44444" y2="38556"/>
                        <a14:foregroundMark x1="44444" y1="38556" x2="54889" y2="49000"/>
                        <a14:foregroundMark x1="54889" y1="49000" x2="55333" y2="60889"/>
                        <a14:foregroundMark x1="55333" y1="60889" x2="48333" y2="50333"/>
                        <a14:foregroundMark x1="48333" y1="50333" x2="48333" y2="49111"/>
                        <a14:foregroundMark x1="31111" y1="26333" x2="21000" y2="42000"/>
                        <a14:foregroundMark x1="21000" y1="42000" x2="34667" y2="39556"/>
                        <a14:foregroundMark x1="34667" y1="39556" x2="39444" y2="31000"/>
                        <a14:foregroundMark x1="39444" y1="31000" x2="34111" y2="23222"/>
                        <a14:foregroundMark x1="34111" y1="23222" x2="24556" y2="27222"/>
                        <a14:foregroundMark x1="24556" y1="27222" x2="23111" y2="30111"/>
                        <a14:foregroundMark x1="56000" y1="31333" x2="56778" y2="58667"/>
                        <a14:foregroundMark x1="56778" y1="58667" x2="67556" y2="63333"/>
                        <a14:foregroundMark x1="67556" y1="63333" x2="73889" y2="53889"/>
                        <a14:foregroundMark x1="73889" y1="53889" x2="75556" y2="40444"/>
                        <a14:foregroundMark x1="75556" y1="40444" x2="73778" y2="28889"/>
                        <a14:foregroundMark x1="73778" y1="28889" x2="64111" y2="30889"/>
                        <a14:foregroundMark x1="64111" y1="30889" x2="63667" y2="31556"/>
                        <a14:foregroundMark x1="67000" y1="51889" x2="63778" y2="66333"/>
                        <a14:foregroundMark x1="63778" y1="66333" x2="67000" y2="74889"/>
                        <a14:foregroundMark x1="67000" y1="74889" x2="79444" y2="73000"/>
                        <a14:foregroundMark x1="79444" y1="73000" x2="83333" y2="60667"/>
                        <a14:foregroundMark x1="83333" y1="60667" x2="74778" y2="54444"/>
                        <a14:foregroundMark x1="74778" y1="54444" x2="41000" y2="59556"/>
                        <a14:foregroundMark x1="16444" y1="55556" x2="24333" y2="78444"/>
                        <a14:foregroundMark x1="24333" y1="78444" x2="32778" y2="89889"/>
                        <a14:foregroundMark x1="32778" y1="89889" x2="53000" y2="95778"/>
                        <a14:foregroundMark x1="53000" y1="95778" x2="69000" y2="91889"/>
                        <a14:foregroundMark x1="69000" y1="91889" x2="70556" y2="76333"/>
                        <a14:foregroundMark x1="70556" y1="76333" x2="63000" y2="63667"/>
                        <a14:foregroundMark x1="63000" y1="63667" x2="55333" y2="57333"/>
                        <a14:foregroundMark x1="55333" y1="57333" x2="29111" y2="52000"/>
                        <a14:foregroundMark x1="29111" y1="52000" x2="23111" y2="51889"/>
                        <a14:foregroundMark x1="89111" y1="31889" x2="96111" y2="56778"/>
                        <a14:foregroundMark x1="96111" y1="56778" x2="99444" y2="40889"/>
                        <a14:foregroundMark x1="99444" y1="40889" x2="96556" y2="26778"/>
                        <a14:foregroundMark x1="96556" y1="26778" x2="90111" y2="36667"/>
                        <a14:foregroundMark x1="90111" y1="36667" x2="90667" y2="38667"/>
                        <a14:foregroundMark x1="39111" y1="3333" x2="44222" y2="11000"/>
                        <a14:foregroundMark x1="44222" y1="11000" x2="58111" y2="11333"/>
                        <a14:foregroundMark x1="58111" y1="11333" x2="65333" y2="6667"/>
                        <a14:foregroundMark x1="65333" y1="6667" x2="47667" y2="1222"/>
                        <a14:foregroundMark x1="47667" y1="1222" x2="44333" y2="2778"/>
                        <a14:foregroundMark x1="71667" y1="9556" x2="82333" y2="41889"/>
                        <a14:foregroundMark x1="82333" y1="41889" x2="94111" y2="64000"/>
                        <a14:foregroundMark x1="94111" y1="64000" x2="98667" y2="53111"/>
                        <a14:foregroundMark x1="98667" y1="53111" x2="98667" y2="44222"/>
                        <a14:foregroundMark x1="98667" y1="44222" x2="95111" y2="36111"/>
                        <a14:foregroundMark x1="95111" y1="36111" x2="90333" y2="31556"/>
                        <a14:foregroundMark x1="20111" y1="56778" x2="24556" y2="66556"/>
                        <a14:foregroundMark x1="24556" y1="66556" x2="35000" y2="78000"/>
                        <a14:foregroundMark x1="35000" y1="78000" x2="54333" y2="82556"/>
                        <a14:foregroundMark x1="54333" y1="82556" x2="66556" y2="80333"/>
                        <a14:foregroundMark x1="66556" y1="80333" x2="66778" y2="67667"/>
                        <a14:foregroundMark x1="66778" y1="67667" x2="61778" y2="60667"/>
                        <a14:foregroundMark x1="61778" y1="60667" x2="45333" y2="51111"/>
                        <a14:foregroundMark x1="45333" y1="51111" x2="21333" y2="49556"/>
                        <a14:foregroundMark x1="21333" y1="49556" x2="16111" y2="56444"/>
                        <a14:foregroundMark x1="16111" y1="56444" x2="16889" y2="66000"/>
                        <a14:foregroundMark x1="16889" y1="66000" x2="21000" y2="66222"/>
                        <a14:foregroundMark x1="57222" y1="37111" x2="58778" y2="68556"/>
                        <a14:foregroundMark x1="58778" y1="68556" x2="65222" y2="75778"/>
                        <a14:foregroundMark x1="65222" y1="75778" x2="74667" y2="77444"/>
                        <a14:foregroundMark x1="74667" y1="77444" x2="83667" y2="75333"/>
                        <a14:foregroundMark x1="83667" y1="75333" x2="88222" y2="64889"/>
                        <a14:foregroundMark x1="88222" y1="64889" x2="84111" y2="44889"/>
                        <a14:foregroundMark x1="84111" y1="44889" x2="77111" y2="38444"/>
                        <a14:foregroundMark x1="77111" y1="38444" x2="65667" y2="36778"/>
                        <a14:foregroundMark x1="65667" y1="36778" x2="57556" y2="38333"/>
                        <a14:foregroundMark x1="67333" y1="60444" x2="67333" y2="70111"/>
                        <a14:foregroundMark x1="67333" y1="70111" x2="79333" y2="70222"/>
                        <a14:foregroundMark x1="79333" y1="70222" x2="85444" y2="63667"/>
                        <a14:foregroundMark x1="85444" y1="63667" x2="78889" y2="54556"/>
                        <a14:foregroundMark x1="78889" y1="54556" x2="70111" y2="55444"/>
                        <a14:foregroundMark x1="70111" y1="55444" x2="66667" y2="63222"/>
                        <a14:foregroundMark x1="33556" y1="93222" x2="68333" y2="98000"/>
                        <a14:foregroundMark x1="68090" y1="96889" x2="66222" y2="88333"/>
                        <a14:foregroundMark x1="68333" y1="98000" x2="68090" y2="96889"/>
                        <a14:foregroundMark x1="66222" y1="88333" x2="35889" y2="87778"/>
                        <a14:foregroundMark x1="35889" y1="87778" x2="30556" y2="89889"/>
                        <a14:foregroundMark x1="15778" y1="72111" x2="30333" y2="83667"/>
                        <a14:foregroundMark x1="30333" y1="83667" x2="51556" y2="88556"/>
                        <a14:foregroundMark x1="51556" y1="88556" x2="60222" y2="84778"/>
                        <a14:foregroundMark x1="60222" y1="84778" x2="58222" y2="74667"/>
                        <a14:foregroundMark x1="58222" y1="74667" x2="36444" y2="68444"/>
                        <a14:foregroundMark x1="36444" y1="68444" x2="49778" y2="58889"/>
                        <a14:foregroundMark x1="49778" y1="58889" x2="53556" y2="58556"/>
                        <a14:foregroundMark x1="6333" y1="38667" x2="444" y2="47889"/>
                        <a14:foregroundMark x1="444" y1="47889" x2="1667" y2="59667"/>
                        <a14:foregroundMark x1="1667" y1="59667" x2="4778" y2="48889"/>
                        <a14:foregroundMark x1="4778" y1="48889" x2="889" y2="39111"/>
                        <a14:foregroundMark x1="889" y1="39111" x2="111" y2="39000"/>
                        <a14:backgroundMark x1="67000" y1="96889" x2="67000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2" y="1932154"/>
            <a:ext cx="893400" cy="893400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2D9E3F8D-CA6D-4DBE-ABF2-6CFDA536311C}"/>
              </a:ext>
            </a:extLst>
          </p:cNvPr>
          <p:cNvGrpSpPr/>
          <p:nvPr/>
        </p:nvGrpSpPr>
        <p:grpSpPr>
          <a:xfrm>
            <a:off x="218194" y="3609765"/>
            <a:ext cx="934297" cy="1208792"/>
            <a:chOff x="178468" y="3809340"/>
            <a:chExt cx="934297" cy="120879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D05C525-E743-42CA-AFFC-F3408C6DB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68" y="3809340"/>
              <a:ext cx="934297" cy="934297"/>
            </a:xfrm>
            <a:prstGeom prst="rect">
              <a:avLst/>
            </a:prstGeom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15FD640C-E51E-4952-8CF6-9B0FB5B26962}"/>
                </a:ext>
              </a:extLst>
            </p:cNvPr>
            <p:cNvSpPr/>
            <p:nvPr/>
          </p:nvSpPr>
          <p:spPr>
            <a:xfrm>
              <a:off x="297690" y="4710355"/>
              <a:ext cx="8150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accent4"/>
                  </a:solidFill>
                </a:rPr>
                <a:t>ОМСУ</a:t>
              </a:r>
            </a:p>
          </p:txBody>
        </p:sp>
      </p:grp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B28BF291-70DD-4606-8228-D211C162B2A8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>
            <a:off x="4956839" y="2349739"/>
            <a:ext cx="235142" cy="1567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: уступ 44">
            <a:extLst>
              <a:ext uri="{FF2B5EF4-FFF2-40B4-BE49-F238E27FC236}">
                <a16:creationId xmlns:a16="http://schemas.microsoft.com/office/drawing/2014/main" id="{B2B997F4-2D02-4982-9CF3-46CE8ED0674F}"/>
              </a:ext>
            </a:extLst>
          </p:cNvPr>
          <p:cNvCxnSpPr>
            <a:stCxn id="29" idx="2"/>
            <a:endCxn id="30" idx="1"/>
          </p:cNvCxnSpPr>
          <p:nvPr/>
        </p:nvCxnSpPr>
        <p:spPr>
          <a:xfrm rot="16200000" flipH="1">
            <a:off x="6361359" y="2952959"/>
            <a:ext cx="1002781" cy="1258545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CCE6088A-77F6-45A7-8DF2-BEA536E14DF2}"/>
              </a:ext>
            </a:extLst>
          </p:cNvPr>
          <p:cNvSpPr/>
          <p:nvPr/>
        </p:nvSpPr>
        <p:spPr>
          <a:xfrm>
            <a:off x="947419" y="977155"/>
            <a:ext cx="112585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Накопление отходов допускается только в местах накопления отходов, соответствующих требованиям законодательства</a:t>
            </a:r>
          </a:p>
        </p:txBody>
      </p: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159B0003-D1C8-4386-951D-439C54328CDE}"/>
              </a:ext>
            </a:extLst>
          </p:cNvPr>
          <p:cNvCxnSpPr>
            <a:stCxn id="30" idx="3"/>
            <a:endCxn id="33" idx="1"/>
          </p:cNvCxnSpPr>
          <p:nvPr/>
        </p:nvCxnSpPr>
        <p:spPr>
          <a:xfrm flipV="1">
            <a:off x="9575014" y="4067046"/>
            <a:ext cx="162794" cy="1657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FE0E5ADC-CFD9-40D5-857C-AEB75CC73C74}"/>
              </a:ext>
            </a:extLst>
          </p:cNvPr>
          <p:cNvSpPr/>
          <p:nvPr/>
        </p:nvSpPr>
        <p:spPr>
          <a:xfrm>
            <a:off x="150919" y="5076089"/>
            <a:ext cx="11779267" cy="1748883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7D5508C-EE83-4DB8-828A-34689C2A102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4" y="5445077"/>
            <a:ext cx="910428" cy="910428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C9CE9BA-37D3-4DB2-8730-FC84EE0A1FF6}"/>
              </a:ext>
            </a:extLst>
          </p:cNvPr>
          <p:cNvGrpSpPr/>
          <p:nvPr/>
        </p:nvGrpSpPr>
        <p:grpSpPr>
          <a:xfrm>
            <a:off x="7486405" y="5271533"/>
            <a:ext cx="2487545" cy="1430867"/>
            <a:chOff x="4676901" y="5208423"/>
            <a:chExt cx="2487545" cy="1430867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D23140DB-A223-44E4-A23A-A323351B0121}"/>
                </a:ext>
              </a:extLst>
            </p:cNvPr>
            <p:cNvGrpSpPr/>
            <p:nvPr/>
          </p:nvGrpSpPr>
          <p:grpSpPr>
            <a:xfrm>
              <a:off x="4676901" y="5208423"/>
              <a:ext cx="2487545" cy="1430867"/>
              <a:chOff x="5481174" y="4503213"/>
              <a:chExt cx="2487545" cy="1430867"/>
            </a:xfrm>
          </p:grpSpPr>
          <p:sp>
            <p:nvSpPr>
              <p:cNvPr id="62" name="Прямоугольник 61">
                <a:extLst>
                  <a:ext uri="{FF2B5EF4-FFF2-40B4-BE49-F238E27FC236}">
                    <a16:creationId xmlns:a16="http://schemas.microsoft.com/office/drawing/2014/main" id="{9FD33213-C22D-4B20-8564-68B6FE48B335}"/>
                  </a:ext>
                </a:extLst>
              </p:cNvPr>
              <p:cNvSpPr/>
              <p:nvPr/>
            </p:nvSpPr>
            <p:spPr>
              <a:xfrm>
                <a:off x="5603290" y="5437509"/>
                <a:ext cx="236542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/>
                  <a:t>выдача заключения</a:t>
                </a:r>
              </a:p>
            </p:txBody>
          </p:sp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709435FE-A530-49FF-A2CD-A31561C1B875}"/>
                  </a:ext>
                </a:extLst>
              </p:cNvPr>
              <p:cNvSpPr/>
              <p:nvPr/>
            </p:nvSpPr>
            <p:spPr>
              <a:xfrm>
                <a:off x="5481174" y="4503213"/>
                <a:ext cx="2082992" cy="1430867"/>
              </a:xfrm>
              <a:prstGeom prst="round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717F26C0-6D50-47E9-AB55-BD81AEA5B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102" b="96875" l="3125" r="99219">
                          <a14:foregroundMark x1="10547" y1="4102" x2="10547" y2="4102"/>
                          <a14:foregroundMark x1="28711" y1="12500" x2="28711" y2="12500"/>
                          <a14:foregroundMark x1="63086" y1="18164" x2="62305" y2="18164"/>
                          <a14:foregroundMark x1="33594" y1="88477" x2="33594" y2="88477"/>
                          <a14:foregroundMark x1="30273" y1="96875" x2="30273" y2="96875"/>
                          <a14:foregroundMark x1="3125" y1="4492" x2="3125" y2="4492"/>
                          <a14:foregroundMark x1="92383" y1="49609" x2="92383" y2="49609"/>
                          <a14:foregroundMark x1="98242" y1="57422" x2="98242" y2="57422"/>
                          <a14:foregroundMark x1="77344" y1="42188" x2="65820" y2="42188"/>
                          <a14:foregroundMark x1="65820" y1="42188" x2="51758" y2="56250"/>
                          <a14:foregroundMark x1="51758" y1="56250" x2="53516" y2="67578"/>
                          <a14:foregroundMark x1="53516" y1="67578" x2="63867" y2="83203"/>
                          <a14:foregroundMark x1="63867" y1="83203" x2="72070" y2="88086"/>
                          <a14:foregroundMark x1="72070" y1="88086" x2="81445" y2="89063"/>
                          <a14:foregroundMark x1="81445" y1="89063" x2="89258" y2="83594"/>
                          <a14:foregroundMark x1="89258" y1="83594" x2="97852" y2="67383"/>
                          <a14:foregroundMark x1="97852" y1="67383" x2="99219" y2="53516"/>
                          <a14:foregroundMark x1="99219" y1="53516" x2="84570" y2="42578"/>
                          <a14:foregroundMark x1="84570" y1="42578" x2="73828" y2="421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034" y="5355993"/>
              <a:ext cx="786726" cy="786726"/>
            </a:xfrm>
            <a:prstGeom prst="rect">
              <a:avLst/>
            </a:prstGeom>
          </p:spPr>
        </p:pic>
      </p:grp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D61344D8-E27A-4BF7-987B-73C66DBB64ED}"/>
              </a:ext>
            </a:extLst>
          </p:cNvPr>
          <p:cNvCxnSpPr>
            <a:cxnSpLocks/>
          </p:cNvCxnSpPr>
          <p:nvPr/>
        </p:nvCxnSpPr>
        <p:spPr>
          <a:xfrm flipH="1">
            <a:off x="8196727" y="4799056"/>
            <a:ext cx="4579" cy="47247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5F8B887C-C1CF-4D27-97CC-7323D11F0628}"/>
              </a:ext>
            </a:extLst>
          </p:cNvPr>
          <p:cNvCxnSpPr>
            <a:cxnSpLocks/>
          </p:cNvCxnSpPr>
          <p:nvPr/>
        </p:nvCxnSpPr>
        <p:spPr>
          <a:xfrm flipV="1">
            <a:off x="8863486" y="4807050"/>
            <a:ext cx="0" cy="45603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C398D33-6283-4BE6-9F71-D06AFCC31A69}"/>
              </a:ext>
            </a:extLst>
          </p:cNvPr>
          <p:cNvGrpSpPr/>
          <p:nvPr/>
        </p:nvGrpSpPr>
        <p:grpSpPr>
          <a:xfrm>
            <a:off x="7492755" y="1650944"/>
            <a:ext cx="2238232" cy="1508318"/>
            <a:chOff x="1830898" y="1998133"/>
            <a:chExt cx="2238232" cy="1508318"/>
          </a:xfrm>
        </p:grpSpPr>
        <p:pic>
          <p:nvPicPr>
            <p:cNvPr id="73" name="Объект 4">
              <a:extLst>
                <a:ext uri="{FF2B5EF4-FFF2-40B4-BE49-F238E27FC236}">
                  <a16:creationId xmlns:a16="http://schemas.microsoft.com/office/drawing/2014/main" id="{51A7D1F9-1A0D-4412-A031-4144322F0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816" y="2201653"/>
              <a:ext cx="781578" cy="781578"/>
            </a:xfrm>
            <a:prstGeom prst="rect">
              <a:avLst/>
            </a:prstGeom>
          </p:spPr>
        </p:pic>
        <p:pic>
          <p:nvPicPr>
            <p:cNvPr id="74" name="Объект 4">
              <a:extLst>
                <a:ext uri="{FF2B5EF4-FFF2-40B4-BE49-F238E27FC236}">
                  <a16:creationId xmlns:a16="http://schemas.microsoft.com/office/drawing/2014/main" id="{C36E8E72-BA30-401A-86F8-37B9857E8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086" y="2222194"/>
              <a:ext cx="781578" cy="781578"/>
            </a:xfrm>
            <a:prstGeom prst="rect">
              <a:avLst/>
            </a:prstGeom>
          </p:spPr>
        </p:pic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7EBE32AF-D287-47C8-A517-0286C31505E0}"/>
                </a:ext>
              </a:extLst>
            </p:cNvPr>
            <p:cNvSpPr/>
            <p:nvPr/>
          </p:nvSpPr>
          <p:spPr>
            <a:xfrm>
              <a:off x="1830898" y="2983231"/>
              <a:ext cx="22382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/>
                <a:t>изменения контейнерной площадки </a:t>
              </a:r>
            </a:p>
          </p:txBody>
        </p:sp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29E4FE02-1741-43D6-B6C7-8F2746A1BE93}"/>
                </a:ext>
              </a:extLst>
            </p:cNvPr>
            <p:cNvSpPr/>
            <p:nvPr/>
          </p:nvSpPr>
          <p:spPr>
            <a:xfrm>
              <a:off x="1830898" y="1998133"/>
              <a:ext cx="2082992" cy="143086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0" name="Соединитель: уступ 79">
            <a:extLst>
              <a:ext uri="{FF2B5EF4-FFF2-40B4-BE49-F238E27FC236}">
                <a16:creationId xmlns:a16="http://schemas.microsoft.com/office/drawing/2014/main" id="{8E7F2F62-B4F8-4B57-A79E-11E1C92BBA3C}"/>
              </a:ext>
            </a:extLst>
          </p:cNvPr>
          <p:cNvCxnSpPr>
            <a:stCxn id="76" idx="2"/>
            <a:endCxn id="30" idx="0"/>
          </p:cNvCxnSpPr>
          <p:nvPr/>
        </p:nvCxnSpPr>
        <p:spPr>
          <a:xfrm rot="5400000">
            <a:off x="8390696" y="3224634"/>
            <a:ext cx="286378" cy="733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7" name="Объект 4">
            <a:extLst>
              <a:ext uri="{FF2B5EF4-FFF2-40B4-BE49-F238E27FC236}">
                <a16:creationId xmlns:a16="http://schemas.microsoft.com/office/drawing/2014/main" id="{D5EA8DE9-CE7E-4FC1-9C10-FBF9909F4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5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61000" y1="49306" x2="59000" y2="60648"/>
                        <a14:foregroundMark x1="59000" y1="60648" x2="68900" y2="64120"/>
                        <a14:foregroundMark x1="68900" y1="64120" x2="66200" y2="51852"/>
                        <a14:foregroundMark x1="66200" y1="51852" x2="67500" y2="39931"/>
                        <a14:foregroundMark x1="67500" y1="39931" x2="70400" y2="35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" b="-15"/>
          <a:stretch/>
        </p:blipFill>
        <p:spPr>
          <a:xfrm>
            <a:off x="1597140" y="1906960"/>
            <a:ext cx="622138" cy="802023"/>
          </a:xfr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983773D9-FDF8-4DA3-9F63-5994C02D727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667" b="98000" l="0" r="98889">
                        <a14:foregroundMark x1="25889" y1="14111" x2="25889" y2="14111"/>
                        <a14:foregroundMark x1="17111" y1="19889" x2="17111" y2="19889"/>
                        <a14:foregroundMark x1="6333" y1="41556" x2="6333" y2="41556"/>
                        <a14:foregroundMark x1="4222" y1="57556" x2="4222" y2="57556"/>
                        <a14:foregroundMark x1="8889" y1="70778" x2="8889" y2="70778"/>
                        <a14:foregroundMark x1="14778" y1="77333" x2="15000" y2="78889"/>
                        <a14:foregroundMark x1="29667" y1="77111" x2="29667" y2="77111"/>
                        <a14:foregroundMark x1="42444" y1="63000" x2="76000" y2="17556"/>
                        <a14:foregroundMark x1="76000" y1="17556" x2="71889" y2="11222"/>
                        <a14:foregroundMark x1="71889" y1="11222" x2="56778" y2="6556"/>
                        <a14:foregroundMark x1="56778" y1="6556" x2="32556" y2="7111"/>
                        <a14:foregroundMark x1="32556" y1="7111" x2="25000" y2="10333"/>
                        <a14:foregroundMark x1="25000" y1="10333" x2="9778" y2="25778"/>
                        <a14:foregroundMark x1="9778" y1="25778" x2="7333" y2="33000"/>
                        <a14:foregroundMark x1="7333" y1="33000" x2="7000" y2="69889"/>
                        <a14:foregroundMark x1="7000" y1="69889" x2="16778" y2="83556"/>
                        <a14:foregroundMark x1="16778" y1="83556" x2="47333" y2="96222"/>
                        <a14:foregroundMark x1="47333" y1="96222" x2="54444" y2="96778"/>
                        <a14:foregroundMark x1="54444" y1="96778" x2="64000" y2="94889"/>
                        <a14:foregroundMark x1="64000" y1="94889" x2="77333" y2="87667"/>
                        <a14:foregroundMark x1="77333" y1="87667" x2="92889" y2="61000"/>
                        <a14:foregroundMark x1="92889" y1="61000" x2="94222" y2="38333"/>
                        <a14:foregroundMark x1="94222" y1="38333" x2="93222" y2="30667"/>
                        <a14:foregroundMark x1="93222" y1="30667" x2="85778" y2="18111"/>
                        <a14:foregroundMark x1="85778" y1="18111" x2="79333" y2="14556"/>
                        <a14:foregroundMark x1="79333" y1="14556" x2="74556" y2="13889"/>
                        <a14:foregroundMark x1="42222" y1="58000" x2="23222" y2="78444"/>
                        <a14:foregroundMark x1="23222" y1="78444" x2="30222" y2="76889"/>
                        <a14:foregroundMark x1="30222" y1="76889" x2="44889" y2="60333"/>
                        <a14:foregroundMark x1="44889" y1="60333" x2="40556" y2="58778"/>
                        <a14:foregroundMark x1="26778" y1="90667" x2="36778" y2="95889"/>
                        <a14:foregroundMark x1="36778" y1="95889" x2="47444" y2="96667"/>
                        <a14:foregroundMark x1="47444" y1="96667" x2="64444" y2="94667"/>
                        <a14:foregroundMark x1="64444" y1="94667" x2="56889" y2="92000"/>
                        <a14:foregroundMark x1="56889" y1="92000" x2="26222" y2="90222"/>
                        <a14:foregroundMark x1="93111" y1="33667" x2="97111" y2="47667"/>
                        <a14:foregroundMark x1="97111" y1="47667" x2="96556" y2="55000"/>
                        <a14:foregroundMark x1="96556" y1="55000" x2="93778" y2="62333"/>
                        <a14:foregroundMark x1="93778" y1="62333" x2="90333" y2="51444"/>
                        <a14:foregroundMark x1="90333" y1="51444" x2="91333" y2="37222"/>
                        <a14:foregroundMark x1="91333" y1="37222" x2="92889" y2="34222"/>
                        <a14:foregroundMark x1="29333" y1="5556" x2="49333" y2="6333"/>
                        <a14:foregroundMark x1="49333" y1="6333" x2="57667" y2="5000"/>
                        <a14:foregroundMark x1="57667" y1="5000" x2="65222" y2="8111"/>
                        <a14:foregroundMark x1="65222" y1="8111" x2="59889" y2="2778"/>
                        <a14:foregroundMark x1="59889" y1="2778" x2="37333" y2="2667"/>
                        <a14:foregroundMark x1="37333" y1="2667" x2="29333" y2="5444"/>
                        <a14:foregroundMark x1="3667" y1="42556" x2="5111" y2="49667"/>
                        <a14:foregroundMark x1="5111" y1="49667" x2="3333" y2="56667"/>
                        <a14:foregroundMark x1="3333" y1="56667" x2="111" y2="49444"/>
                        <a14:foregroundMark x1="111" y1="49444" x2="1667" y2="41556"/>
                        <a14:foregroundMark x1="30444" y1="93333" x2="45000" y2="97778"/>
                        <a14:foregroundMark x1="45000" y1="97778" x2="60333" y2="96889"/>
                        <a14:foregroundMark x1="60333" y1="96889" x2="55000" y2="92000"/>
                        <a14:foregroundMark x1="55000" y1="92000" x2="30444" y2="93111"/>
                        <a14:foregroundMark x1="46667" y1="98000" x2="46667" y2="98000"/>
                        <a14:foregroundMark x1="97556" y1="42889" x2="97111" y2="58111"/>
                        <a14:foregroundMark x1="97111" y1="58111" x2="98889" y2="43222"/>
                        <a14:foregroundMark x1="98889" y1="43222" x2="97778" y2="41333"/>
                        <a14:backgroundMark x1="60444" y1="58889" x2="60444" y2="5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78" y="1964008"/>
            <a:ext cx="815793" cy="815793"/>
          </a:xfrm>
          <a:prstGeom prst="rect">
            <a:avLst/>
          </a:prstGeom>
        </p:spPr>
      </p:pic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47E5FFC0-EBD4-4932-A7FC-C5A5588BD875}"/>
              </a:ext>
            </a:extLst>
          </p:cNvPr>
          <p:cNvCxnSpPr>
            <a:cxnSpLocks/>
            <a:stCxn id="86" idx="3"/>
            <a:endCxn id="28" idx="1"/>
          </p:cNvCxnSpPr>
          <p:nvPr/>
        </p:nvCxnSpPr>
        <p:spPr>
          <a:xfrm flipV="1">
            <a:off x="2385771" y="2349739"/>
            <a:ext cx="488076" cy="221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95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9D037AA1-EE56-47ED-8465-FBC4F3913962}"/>
              </a:ext>
            </a:extLst>
          </p:cNvPr>
          <p:cNvGrpSpPr/>
          <p:nvPr/>
        </p:nvGrpSpPr>
        <p:grpSpPr>
          <a:xfrm>
            <a:off x="572277" y="1480120"/>
            <a:ext cx="13409370" cy="4875451"/>
            <a:chOff x="538859" y="1679792"/>
            <a:chExt cx="13409370" cy="4875451"/>
          </a:xfrm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34F8C374-889B-4589-A943-77A0ABF118AA}"/>
                </a:ext>
              </a:extLst>
            </p:cNvPr>
            <p:cNvGrpSpPr/>
            <p:nvPr/>
          </p:nvGrpSpPr>
          <p:grpSpPr>
            <a:xfrm>
              <a:off x="538859" y="1679792"/>
              <a:ext cx="13409370" cy="4870551"/>
              <a:chOff x="538859" y="1622324"/>
              <a:chExt cx="13409370" cy="4870551"/>
            </a:xfrm>
          </p:grpSpPr>
          <p:grpSp>
            <p:nvGrpSpPr>
              <p:cNvPr id="45" name="Группа 44">
                <a:extLst>
                  <a:ext uri="{FF2B5EF4-FFF2-40B4-BE49-F238E27FC236}">
                    <a16:creationId xmlns:a16="http://schemas.microsoft.com/office/drawing/2014/main" id="{A94206C7-ED7B-4257-ACC8-84AA7332D4B9}"/>
                  </a:ext>
                </a:extLst>
              </p:cNvPr>
              <p:cNvGrpSpPr/>
              <p:nvPr/>
            </p:nvGrpSpPr>
            <p:grpSpPr>
              <a:xfrm>
                <a:off x="538859" y="1622324"/>
                <a:ext cx="13409370" cy="4870550"/>
                <a:chOff x="1573163" y="1770625"/>
                <a:chExt cx="10530347" cy="4198374"/>
              </a:xfrm>
            </p:grpSpPr>
            <p:sp>
              <p:nvSpPr>
                <p:cNvPr id="40" name="Трапеция 39">
                  <a:extLst>
                    <a:ext uri="{FF2B5EF4-FFF2-40B4-BE49-F238E27FC236}">
                      <a16:creationId xmlns:a16="http://schemas.microsoft.com/office/drawing/2014/main" id="{75534832-ECFE-42E3-AA7D-28219CD45ACD}"/>
                    </a:ext>
                  </a:extLst>
                </p:cNvPr>
                <p:cNvSpPr/>
                <p:nvPr/>
              </p:nvSpPr>
              <p:spPr>
                <a:xfrm>
                  <a:off x="1573163" y="1770625"/>
                  <a:ext cx="6076199" cy="4198374"/>
                </a:xfrm>
                <a:prstGeom prst="trapezoid">
                  <a:avLst>
                    <a:gd name="adj" fmla="val 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Прямоугольник: усеченные противолежащие углы 37">
                  <a:extLst>
                    <a:ext uri="{FF2B5EF4-FFF2-40B4-BE49-F238E27FC236}">
                      <a16:creationId xmlns:a16="http://schemas.microsoft.com/office/drawing/2014/main" id="{A086323B-159A-4B22-9578-0F15B3870887}"/>
                    </a:ext>
                  </a:extLst>
                </p:cNvPr>
                <p:cNvSpPr/>
                <p:nvPr/>
              </p:nvSpPr>
              <p:spPr>
                <a:xfrm>
                  <a:off x="2611935" y="1770625"/>
                  <a:ext cx="5417574" cy="4198374"/>
                </a:xfrm>
                <a:prstGeom prst="snip2DiagRect">
                  <a:avLst>
                    <a:gd name="adj1" fmla="val 50000"/>
                    <a:gd name="adj2" fmla="val 16667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Шестиугольник 42">
                  <a:extLst>
                    <a:ext uri="{FF2B5EF4-FFF2-40B4-BE49-F238E27FC236}">
                      <a16:creationId xmlns:a16="http://schemas.microsoft.com/office/drawing/2014/main" id="{3DD32D53-E68A-4DC6-8035-26E67321D4F9}"/>
                    </a:ext>
                  </a:extLst>
                </p:cNvPr>
                <p:cNvSpPr/>
                <p:nvPr/>
              </p:nvSpPr>
              <p:spPr>
                <a:xfrm>
                  <a:off x="5077661" y="1770625"/>
                  <a:ext cx="6213987" cy="4198374"/>
                </a:xfrm>
                <a:prstGeom prst="hexagon">
                  <a:avLst>
                    <a:gd name="adj" fmla="val 27810"/>
                    <a:gd name="vf" fmla="val 11547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107120A-E91C-4450-BF57-32CF3798D0DD}"/>
                    </a:ext>
                  </a:extLst>
                </p:cNvPr>
                <p:cNvSpPr/>
                <p:nvPr/>
              </p:nvSpPr>
              <p:spPr>
                <a:xfrm>
                  <a:off x="10235381" y="1770625"/>
                  <a:ext cx="1868129" cy="41983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7" name="Трапеция 56">
                <a:extLst>
                  <a:ext uri="{FF2B5EF4-FFF2-40B4-BE49-F238E27FC236}">
                    <a16:creationId xmlns:a16="http://schemas.microsoft.com/office/drawing/2014/main" id="{335DE5C7-88BF-44CB-9D48-1160B66BF6E6}"/>
                  </a:ext>
                </a:extLst>
              </p:cNvPr>
              <p:cNvSpPr/>
              <p:nvPr/>
            </p:nvSpPr>
            <p:spPr>
              <a:xfrm>
                <a:off x="1461556" y="4869781"/>
                <a:ext cx="6487387" cy="1623094"/>
              </a:xfrm>
              <a:prstGeom prst="trapezoid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EED7D922-5AA0-4077-B89D-10196CBDFC5D}"/>
                </a:ext>
              </a:extLst>
            </p:cNvPr>
            <p:cNvSpPr/>
            <p:nvPr/>
          </p:nvSpPr>
          <p:spPr>
            <a:xfrm>
              <a:off x="538859" y="1684693"/>
              <a:ext cx="11004539" cy="487055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977A1-5F4F-407B-B4BD-A3429F5E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0150"/>
          </a:xfrm>
        </p:spPr>
        <p:txBody>
          <a:bodyPr>
            <a:normAutofit fontScale="90000"/>
          </a:bodyPr>
          <a:lstStyle/>
          <a:p>
            <a:r>
              <a:rPr lang="ru-RU" dirty="0"/>
              <a:t>Содержание контейнерных и специальных площадок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492C9D-E7B0-475E-9CD3-5EC5A8B809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8000" l="111" r="95000">
                        <a14:foregroundMark x1="25889" y1="12556" x2="25889" y2="12556"/>
                        <a14:foregroundMark x1="33333" y1="35000" x2="33333" y2="35000"/>
                        <a14:foregroundMark x1="46111" y1="68667" x2="54667" y2="71444"/>
                        <a14:foregroundMark x1="54667" y1="71444" x2="68444" y2="59333"/>
                        <a14:foregroundMark x1="68444" y1="59333" x2="77444" y2="44111"/>
                        <a14:foregroundMark x1="77444" y1="44111" x2="78111" y2="29778"/>
                        <a14:foregroundMark x1="78111" y1="29778" x2="71000" y2="20444"/>
                        <a14:foregroundMark x1="71000" y1="20444" x2="29778" y2="16667"/>
                        <a14:foregroundMark x1="29778" y1="16667" x2="18556" y2="19556"/>
                        <a14:foregroundMark x1="18556" y1="19556" x2="15778" y2="29000"/>
                        <a14:foregroundMark x1="15778" y1="29000" x2="17778" y2="48111"/>
                        <a14:foregroundMark x1="17778" y1="48111" x2="27778" y2="61000"/>
                        <a14:foregroundMark x1="27778" y1="61000" x2="45222" y2="67778"/>
                        <a14:foregroundMark x1="45222" y1="67778" x2="47444" y2="67778"/>
                        <a14:foregroundMark x1="12444" y1="30667" x2="6889" y2="58333"/>
                        <a14:foregroundMark x1="6889" y1="58333" x2="8000" y2="71333"/>
                        <a14:foregroundMark x1="8000" y1="71333" x2="15111" y2="83111"/>
                        <a14:foregroundMark x1="15111" y1="83111" x2="41667" y2="93222"/>
                        <a14:foregroundMark x1="41667" y1="93222" x2="52222" y2="93222"/>
                        <a14:foregroundMark x1="52222" y1="93222" x2="82556" y2="81444"/>
                        <a14:foregroundMark x1="82556" y1="81444" x2="89556" y2="73222"/>
                        <a14:foregroundMark x1="89556" y1="73222" x2="93556" y2="50667"/>
                        <a14:foregroundMark x1="93556" y1="50667" x2="91444" y2="36333"/>
                        <a14:foregroundMark x1="91444" y1="36333" x2="60667" y2="4667"/>
                        <a14:foregroundMark x1="60667" y1="4667" x2="47444" y2="2667"/>
                        <a14:foregroundMark x1="47444" y1="2667" x2="20889" y2="12222"/>
                        <a14:foregroundMark x1="20889" y1="12222" x2="11778" y2="19889"/>
                        <a14:foregroundMark x1="11778" y1="19889" x2="6444" y2="31111"/>
                        <a14:foregroundMark x1="6444" y1="31111" x2="5111" y2="40889"/>
                        <a14:foregroundMark x1="5111" y1="40889" x2="7556" y2="48778"/>
                        <a14:foregroundMark x1="31444" y1="5556" x2="40222" y2="13778"/>
                        <a14:foregroundMark x1="40222" y1="13778" x2="70111" y2="16444"/>
                        <a14:foregroundMark x1="70111" y1="16444" x2="72556" y2="7222"/>
                        <a14:foregroundMark x1="72556" y1="7222" x2="33000" y2="6111"/>
                        <a14:foregroundMark x1="85444" y1="25444" x2="86778" y2="49667"/>
                        <a14:foregroundMark x1="86778" y1="49667" x2="91889" y2="62667"/>
                        <a14:foregroundMark x1="91889" y1="62667" x2="96778" y2="53667"/>
                        <a14:foregroundMark x1="96778" y1="53667" x2="92889" y2="23667"/>
                        <a14:foregroundMark x1="92889" y1="23667" x2="86889" y2="13556"/>
                        <a14:foregroundMark x1="86889" y1="13556" x2="69667" y2="5222"/>
                        <a14:foregroundMark x1="69667" y1="5222" x2="67333" y2="15222"/>
                        <a14:foregroundMark x1="67333" y1="15222" x2="67778" y2="24556"/>
                        <a14:foregroundMark x1="67778" y1="24556" x2="76556" y2="30889"/>
                        <a14:foregroundMark x1="76556" y1="30889" x2="85111" y2="48333"/>
                        <a14:foregroundMark x1="85111" y1="48333" x2="87222" y2="58000"/>
                        <a14:foregroundMark x1="87222" y1="58000" x2="82778" y2="71778"/>
                        <a14:foregroundMark x1="82778" y1="71778" x2="53889" y2="75333"/>
                        <a14:foregroundMark x1="53889" y1="75333" x2="40000" y2="70111"/>
                        <a14:foregroundMark x1="40000" y1="70111" x2="30111" y2="62778"/>
                        <a14:foregroundMark x1="30111" y1="62778" x2="26222" y2="48556"/>
                        <a14:foregroundMark x1="26222" y1="48556" x2="28778" y2="39889"/>
                        <a14:foregroundMark x1="28778" y1="39889" x2="44778" y2="29000"/>
                        <a14:foregroundMark x1="44778" y1="29000" x2="61778" y2="24444"/>
                        <a14:foregroundMark x1="61778" y1="24444" x2="69444" y2="38667"/>
                        <a14:foregroundMark x1="69444" y1="38667" x2="68889" y2="51333"/>
                        <a14:foregroundMark x1="68889" y1="51333" x2="64889" y2="61556"/>
                        <a14:foregroundMark x1="64889" y1="61556" x2="47556" y2="68222"/>
                        <a14:foregroundMark x1="47556" y1="68222" x2="38222" y2="67444"/>
                        <a14:foregroundMark x1="38222" y1="67444" x2="36444" y2="47778"/>
                        <a14:foregroundMark x1="36444" y1="47778" x2="44444" y2="38556"/>
                        <a14:foregroundMark x1="44444" y1="38556" x2="54889" y2="49000"/>
                        <a14:foregroundMark x1="54889" y1="49000" x2="55333" y2="60889"/>
                        <a14:foregroundMark x1="55333" y1="60889" x2="48333" y2="50333"/>
                        <a14:foregroundMark x1="48333" y1="50333" x2="48333" y2="49111"/>
                        <a14:foregroundMark x1="31111" y1="26333" x2="21000" y2="42000"/>
                        <a14:foregroundMark x1="21000" y1="42000" x2="34667" y2="39556"/>
                        <a14:foregroundMark x1="34667" y1="39556" x2="39444" y2="31000"/>
                        <a14:foregroundMark x1="39444" y1="31000" x2="34111" y2="23222"/>
                        <a14:foregroundMark x1="34111" y1="23222" x2="24556" y2="27222"/>
                        <a14:foregroundMark x1="24556" y1="27222" x2="23111" y2="30111"/>
                        <a14:foregroundMark x1="56000" y1="31333" x2="56778" y2="58667"/>
                        <a14:foregroundMark x1="56778" y1="58667" x2="67556" y2="63333"/>
                        <a14:foregroundMark x1="67556" y1="63333" x2="73889" y2="53889"/>
                        <a14:foregroundMark x1="73889" y1="53889" x2="75556" y2="40444"/>
                        <a14:foregroundMark x1="75556" y1="40444" x2="73778" y2="28889"/>
                        <a14:foregroundMark x1="73778" y1="28889" x2="64111" y2="30889"/>
                        <a14:foregroundMark x1="64111" y1="30889" x2="63667" y2="31556"/>
                        <a14:foregroundMark x1="67000" y1="51889" x2="63778" y2="66333"/>
                        <a14:foregroundMark x1="63778" y1="66333" x2="67000" y2="74889"/>
                        <a14:foregroundMark x1="67000" y1="74889" x2="79444" y2="73000"/>
                        <a14:foregroundMark x1="79444" y1="73000" x2="83333" y2="60667"/>
                        <a14:foregroundMark x1="83333" y1="60667" x2="74778" y2="54444"/>
                        <a14:foregroundMark x1="74778" y1="54444" x2="41000" y2="59556"/>
                        <a14:foregroundMark x1="16444" y1="55556" x2="24333" y2="78444"/>
                        <a14:foregroundMark x1="24333" y1="78444" x2="32778" y2="89889"/>
                        <a14:foregroundMark x1="32778" y1="89889" x2="53000" y2="95778"/>
                        <a14:foregroundMark x1="53000" y1="95778" x2="69000" y2="91889"/>
                        <a14:foregroundMark x1="69000" y1="91889" x2="70556" y2="76333"/>
                        <a14:foregroundMark x1="70556" y1="76333" x2="63000" y2="63667"/>
                        <a14:foregroundMark x1="63000" y1="63667" x2="55333" y2="57333"/>
                        <a14:foregroundMark x1="55333" y1="57333" x2="29111" y2="52000"/>
                        <a14:foregroundMark x1="29111" y1="52000" x2="23111" y2="51889"/>
                        <a14:foregroundMark x1="89111" y1="31889" x2="96111" y2="56778"/>
                        <a14:foregroundMark x1="96111" y1="56778" x2="99444" y2="40889"/>
                        <a14:foregroundMark x1="99444" y1="40889" x2="96556" y2="26778"/>
                        <a14:foregroundMark x1="96556" y1="26778" x2="90111" y2="36667"/>
                        <a14:foregroundMark x1="90111" y1="36667" x2="90667" y2="38667"/>
                        <a14:foregroundMark x1="39111" y1="3333" x2="44222" y2="11000"/>
                        <a14:foregroundMark x1="44222" y1="11000" x2="58111" y2="11333"/>
                        <a14:foregroundMark x1="58111" y1="11333" x2="65333" y2="6667"/>
                        <a14:foregroundMark x1="65333" y1="6667" x2="47667" y2="1222"/>
                        <a14:foregroundMark x1="47667" y1="1222" x2="44333" y2="2778"/>
                        <a14:foregroundMark x1="71667" y1="9556" x2="82333" y2="41889"/>
                        <a14:foregroundMark x1="82333" y1="41889" x2="94111" y2="64000"/>
                        <a14:foregroundMark x1="94111" y1="64000" x2="98667" y2="53111"/>
                        <a14:foregroundMark x1="98667" y1="53111" x2="98667" y2="44222"/>
                        <a14:foregroundMark x1="98667" y1="44222" x2="95111" y2="36111"/>
                        <a14:foregroundMark x1="95111" y1="36111" x2="90333" y2="31556"/>
                        <a14:foregroundMark x1="20111" y1="56778" x2="24556" y2="66556"/>
                        <a14:foregroundMark x1="24556" y1="66556" x2="35000" y2="78000"/>
                        <a14:foregroundMark x1="35000" y1="78000" x2="54333" y2="82556"/>
                        <a14:foregroundMark x1="54333" y1="82556" x2="66556" y2="80333"/>
                        <a14:foregroundMark x1="66556" y1="80333" x2="66778" y2="67667"/>
                        <a14:foregroundMark x1="66778" y1="67667" x2="61778" y2="60667"/>
                        <a14:foregroundMark x1="61778" y1="60667" x2="45333" y2="51111"/>
                        <a14:foregroundMark x1="45333" y1="51111" x2="21333" y2="49556"/>
                        <a14:foregroundMark x1="21333" y1="49556" x2="16111" y2="56444"/>
                        <a14:foregroundMark x1="16111" y1="56444" x2="16889" y2="66000"/>
                        <a14:foregroundMark x1="16889" y1="66000" x2="21000" y2="66222"/>
                        <a14:foregroundMark x1="57222" y1="37111" x2="58778" y2="68556"/>
                        <a14:foregroundMark x1="58778" y1="68556" x2="65222" y2="75778"/>
                        <a14:foregroundMark x1="65222" y1="75778" x2="74667" y2="77444"/>
                        <a14:foregroundMark x1="74667" y1="77444" x2="83667" y2="75333"/>
                        <a14:foregroundMark x1="83667" y1="75333" x2="88222" y2="64889"/>
                        <a14:foregroundMark x1="88222" y1="64889" x2="84111" y2="44889"/>
                        <a14:foregroundMark x1="84111" y1="44889" x2="77111" y2="38444"/>
                        <a14:foregroundMark x1="77111" y1="38444" x2="65667" y2="36778"/>
                        <a14:foregroundMark x1="65667" y1="36778" x2="57556" y2="38333"/>
                        <a14:foregroundMark x1="67333" y1="60444" x2="67333" y2="70111"/>
                        <a14:foregroundMark x1="67333" y1="70111" x2="79333" y2="70222"/>
                        <a14:foregroundMark x1="79333" y1="70222" x2="85444" y2="63667"/>
                        <a14:foregroundMark x1="85444" y1="63667" x2="78889" y2="54556"/>
                        <a14:foregroundMark x1="78889" y1="54556" x2="70111" y2="55444"/>
                        <a14:foregroundMark x1="70111" y1="55444" x2="66667" y2="63222"/>
                        <a14:foregroundMark x1="33556" y1="93222" x2="68333" y2="98000"/>
                        <a14:foregroundMark x1="68090" y1="96889" x2="66222" y2="88333"/>
                        <a14:foregroundMark x1="68333" y1="98000" x2="68090" y2="96889"/>
                        <a14:foregroundMark x1="66222" y1="88333" x2="35889" y2="87778"/>
                        <a14:foregroundMark x1="35889" y1="87778" x2="30556" y2="89889"/>
                        <a14:foregroundMark x1="15778" y1="72111" x2="30333" y2="83667"/>
                        <a14:foregroundMark x1="30333" y1="83667" x2="51556" y2="88556"/>
                        <a14:foregroundMark x1="51556" y1="88556" x2="60222" y2="84778"/>
                        <a14:foregroundMark x1="60222" y1="84778" x2="58222" y2="74667"/>
                        <a14:foregroundMark x1="58222" y1="74667" x2="36444" y2="68444"/>
                        <a14:foregroundMark x1="36444" y1="68444" x2="49778" y2="58889"/>
                        <a14:foregroundMark x1="49778" y1="58889" x2="53556" y2="58556"/>
                        <a14:foregroundMark x1="6333" y1="38667" x2="444" y2="47889"/>
                        <a14:foregroundMark x1="444" y1="47889" x2="1667" y2="59667"/>
                        <a14:foregroundMark x1="1667" y1="59667" x2="4778" y2="48889"/>
                        <a14:foregroundMark x1="4778" y1="48889" x2="889" y2="39111"/>
                        <a14:foregroundMark x1="889" y1="39111" x2="111" y2="39000"/>
                        <a14:backgroundMark x1="67000" y1="96889" x2="67000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3" y="1687683"/>
            <a:ext cx="893400" cy="8934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234CF8C-C5E8-4AB4-A749-DC500F464C4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2000" l="4196" r="88112">
                        <a14:foregroundMark x1="48252" y1="92000" x2="48252" y2="92000"/>
                        <a14:foregroundMark x1="69930" y1="23333" x2="69930" y2="23333"/>
                        <a14:foregroundMark x1="69231" y1="20667" x2="69231" y2="20667"/>
                        <a14:foregroundMark x1="23077" y1="32000" x2="23077" y2="32000"/>
                        <a14:foregroundMark x1="34579" y1="17383" x2="30070" y2="16667"/>
                        <a14:foregroundMark x1="63636" y1="22000" x2="43091" y2="18736"/>
                        <a14:foregroundMark x1="30070" y1="16667" x2="11888" y2="42667"/>
                        <a14:foregroundMark x1="11888" y1="42667" x2="11888" y2="42000"/>
                        <a14:foregroundMark x1="81818" y1="30667" x2="83916" y2="58000"/>
                        <a14:foregroundMark x1="16783" y1="44667" x2="7692" y2="47333"/>
                        <a14:foregroundMark x1="7692" y1="47333" x2="6988" y2="60092"/>
                        <a14:foregroundMark x1="62937" y1="10000" x2="45455" y2="12000"/>
                        <a14:foregroundMark x1="40559" y1="10000" x2="40559" y2="10000"/>
                        <a14:foregroundMark x1="37762" y1="8000" x2="37762" y2="8000"/>
                        <a14:foregroundMark x1="34965" y1="11333" x2="34965" y2="11333"/>
                        <a14:foregroundMark x1="37762" y1="11333" x2="37762" y2="11333"/>
                        <a14:foregroundMark x1="37762" y1="11333" x2="37762" y2="11333"/>
                        <a14:foregroundMark x1="37762" y1="11333" x2="35664" y2="11333"/>
                        <a14:foregroundMark x1="31469" y1="12667" x2="45455" y2="8667"/>
                        <a14:backgroundMark x1="3497" y1="61333" x2="9790" y2="76667"/>
                        <a14:backgroundMark x1="31003" y1="8000" x2="19580" y2="3333"/>
                        <a14:backgroundMark x1="33518" y1="9027" x2="31003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87" y="1649998"/>
            <a:ext cx="923561" cy="968770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C8D0AEB7-87FB-4174-83C3-CD858583C860}"/>
              </a:ext>
            </a:extLst>
          </p:cNvPr>
          <p:cNvGrpSpPr/>
          <p:nvPr/>
        </p:nvGrpSpPr>
        <p:grpSpPr>
          <a:xfrm>
            <a:off x="9314294" y="1705620"/>
            <a:ext cx="1894785" cy="875463"/>
            <a:chOff x="648602" y="1791305"/>
            <a:chExt cx="1894785" cy="87546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1C83435-9EB7-437D-AA2B-5C4B8EF4A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02" y="1791305"/>
              <a:ext cx="875463" cy="875463"/>
            </a:xfrm>
            <a:prstGeom prst="rect">
              <a:avLst/>
            </a:prstGeom>
          </p:spPr>
        </p:pic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6B68F21D-62C3-4514-A1C2-384B43F43417}"/>
                </a:ext>
              </a:extLst>
            </p:cNvPr>
            <p:cNvGrpSpPr/>
            <p:nvPr/>
          </p:nvGrpSpPr>
          <p:grpSpPr>
            <a:xfrm>
              <a:off x="1599444" y="1995662"/>
              <a:ext cx="943943" cy="466747"/>
              <a:chOff x="648602" y="3372272"/>
              <a:chExt cx="943943" cy="466747"/>
            </a:xfrm>
          </p:grpSpPr>
          <p:pic>
            <p:nvPicPr>
              <p:cNvPr id="47" name="Объект 4">
                <a:extLst>
                  <a:ext uri="{FF2B5EF4-FFF2-40B4-BE49-F238E27FC236}">
                    <a16:creationId xmlns:a16="http://schemas.microsoft.com/office/drawing/2014/main" id="{75815FCD-2BE4-456C-AE0C-5E2E4B43E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602" y="3372272"/>
                <a:ext cx="466747" cy="466747"/>
              </a:xfrm>
              <a:prstGeom prst="rect">
                <a:avLst/>
              </a:prstGeom>
            </p:spPr>
          </p:pic>
          <p:pic>
            <p:nvPicPr>
              <p:cNvPr id="48" name="Объект 4">
                <a:extLst>
                  <a:ext uri="{FF2B5EF4-FFF2-40B4-BE49-F238E27FC236}">
                    <a16:creationId xmlns:a16="http://schemas.microsoft.com/office/drawing/2014/main" id="{2FFD0A1E-011A-4286-AC95-1AFAF34152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5798" y="3372272"/>
                <a:ext cx="466747" cy="466747"/>
              </a:xfrm>
              <a:prstGeom prst="rect">
                <a:avLst/>
              </a:prstGeom>
            </p:spPr>
          </p:pic>
        </p:grp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C43B1D44-8142-4DFE-8F8E-9A31B43929F6}"/>
              </a:ext>
            </a:extLst>
          </p:cNvPr>
          <p:cNvGrpSpPr/>
          <p:nvPr/>
        </p:nvGrpSpPr>
        <p:grpSpPr>
          <a:xfrm>
            <a:off x="4798899" y="1995661"/>
            <a:ext cx="943943" cy="466747"/>
            <a:chOff x="648602" y="3372272"/>
            <a:chExt cx="943943" cy="466747"/>
          </a:xfrm>
        </p:grpSpPr>
        <p:pic>
          <p:nvPicPr>
            <p:cNvPr id="51" name="Объект 4">
              <a:extLst>
                <a:ext uri="{FF2B5EF4-FFF2-40B4-BE49-F238E27FC236}">
                  <a16:creationId xmlns:a16="http://schemas.microsoft.com/office/drawing/2014/main" id="{EB19E393-C696-4C10-B899-6C4145EE7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02" y="3372272"/>
              <a:ext cx="466747" cy="466747"/>
            </a:xfrm>
            <a:prstGeom prst="rect">
              <a:avLst/>
            </a:prstGeom>
          </p:spPr>
        </p:pic>
        <p:pic>
          <p:nvPicPr>
            <p:cNvPr id="52" name="Объект 4">
              <a:extLst>
                <a:ext uri="{FF2B5EF4-FFF2-40B4-BE49-F238E27FC236}">
                  <a16:creationId xmlns:a16="http://schemas.microsoft.com/office/drawing/2014/main" id="{9068C2FB-B9BC-4E00-8C9A-3F08F588E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98" y="3372272"/>
              <a:ext cx="466747" cy="46674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8E87E2A-666D-4932-BB9C-D5C94B769383}"/>
              </a:ext>
            </a:extLst>
          </p:cNvPr>
          <p:cNvGrpSpPr/>
          <p:nvPr/>
        </p:nvGrpSpPr>
        <p:grpSpPr>
          <a:xfrm>
            <a:off x="1607695" y="1995660"/>
            <a:ext cx="943943" cy="466747"/>
            <a:chOff x="648602" y="3372272"/>
            <a:chExt cx="943943" cy="466747"/>
          </a:xfrm>
        </p:grpSpPr>
        <p:pic>
          <p:nvPicPr>
            <p:cNvPr id="54" name="Объект 4">
              <a:extLst>
                <a:ext uri="{FF2B5EF4-FFF2-40B4-BE49-F238E27FC236}">
                  <a16:creationId xmlns:a16="http://schemas.microsoft.com/office/drawing/2014/main" id="{C09DB5D0-4AD0-413A-8B54-9690EB462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02" y="3372272"/>
              <a:ext cx="466747" cy="466747"/>
            </a:xfrm>
            <a:prstGeom prst="rect">
              <a:avLst/>
            </a:prstGeom>
          </p:spPr>
        </p:pic>
        <p:pic>
          <p:nvPicPr>
            <p:cNvPr id="55" name="Объект 4">
              <a:extLst>
                <a:ext uri="{FF2B5EF4-FFF2-40B4-BE49-F238E27FC236}">
                  <a16:creationId xmlns:a16="http://schemas.microsoft.com/office/drawing/2014/main" id="{F61E9365-DF96-40C4-9A7F-B06CC60D5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98" y="3372272"/>
              <a:ext cx="466747" cy="466747"/>
            </a:xfrm>
            <a:prstGeom prst="rect">
              <a:avLst/>
            </a:prstGeom>
          </p:spPr>
        </p:pic>
      </p:grp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0E220A4B-2668-4D80-A85F-0AA906A7F099}"/>
              </a:ext>
            </a:extLst>
          </p:cNvPr>
          <p:cNvSpPr/>
          <p:nvPr/>
        </p:nvSpPr>
        <p:spPr>
          <a:xfrm>
            <a:off x="572277" y="2534399"/>
            <a:ext cx="190610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Содержание контейнерных и</a:t>
            </a:r>
            <a:br>
              <a:rPr lang="ru-RU" sz="1400" dirty="0"/>
            </a:br>
            <a:r>
              <a:rPr lang="ru-RU" sz="1400" dirty="0"/>
              <a:t>специальных площадок закреплено</a:t>
            </a:r>
            <a:br>
              <a:rPr lang="ru-RU" sz="1400" dirty="0"/>
            </a:br>
            <a:r>
              <a:rPr lang="ru-RU" sz="1400" dirty="0"/>
              <a:t>за владельцами, либо ответственными </a:t>
            </a:r>
            <a:br>
              <a:rPr lang="ru-RU" sz="1400" dirty="0"/>
            </a:br>
            <a:r>
              <a:rPr lang="ru-RU" sz="1400" dirty="0"/>
              <a:t>лицами за содержание контейнерных </a:t>
            </a:r>
            <a:br>
              <a:rPr lang="ru-RU" sz="1400" dirty="0"/>
            </a:br>
            <a:r>
              <a:rPr lang="ru-RU" sz="1400" dirty="0"/>
              <a:t>и специальных площадок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A45A9F3-3FDD-4972-A537-ADB80BCDD7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13" b="97188" l="4375" r="97813">
                        <a14:foregroundMark x1="8438" y1="33750" x2="6250" y2="53438"/>
                        <a14:foregroundMark x1="6250" y1="53438" x2="20313" y2="62500"/>
                        <a14:foregroundMark x1="36782" y1="37568" x2="37074" y2="37126"/>
                        <a14:foregroundMark x1="26093" y1="53750" x2="27201" y2="52072"/>
                        <a14:foregroundMark x1="20313" y1="62500" x2="25935" y2="53989"/>
                        <a14:foregroundMark x1="50002" y1="27564" x2="65938" y2="25625"/>
                        <a14:foregroundMark x1="65938" y1="25625" x2="78750" y2="40625"/>
                        <a14:foregroundMark x1="78750" y1="40625" x2="78438" y2="57813"/>
                        <a14:foregroundMark x1="78438" y1="57813" x2="94688" y2="60313"/>
                        <a14:foregroundMark x1="94688" y1="60313" x2="85938" y2="19063"/>
                        <a14:foregroundMark x1="85938" y1="19063" x2="73125" y2="9688"/>
                        <a14:foregroundMark x1="73125" y1="9688" x2="56563" y2="4688"/>
                        <a14:foregroundMark x1="56563" y1="4688" x2="38438" y2="4688"/>
                        <a14:foregroundMark x1="38438" y1="4688" x2="21250" y2="13125"/>
                        <a14:foregroundMark x1="21250" y1="13125" x2="9375" y2="28438"/>
                        <a14:foregroundMark x1="9375" y1="28438" x2="4375" y2="45938"/>
                        <a14:foregroundMark x1="4375" y1="45938" x2="4375" y2="47500"/>
                        <a14:foregroundMark x1="16563" y1="82500" x2="37188" y2="94375"/>
                        <a14:foregroundMark x1="37188" y1="94375" x2="63750" y2="97813"/>
                        <a14:foregroundMark x1="63750" y1="97813" x2="86875" y2="89375"/>
                        <a14:foregroundMark x1="86875" y1="89375" x2="91250" y2="74063"/>
                        <a14:foregroundMark x1="91250" y1="74063" x2="44063" y2="72188"/>
                        <a14:foregroundMark x1="44063" y1="72188" x2="10938" y2="77188"/>
                        <a14:foregroundMark x1="10938" y1="77188" x2="22500" y2="82813"/>
                        <a14:foregroundMark x1="42429" y1="41464" x2="41563" y2="59375"/>
                        <a14:foregroundMark x1="57152" y1="64025" x2="59375" y2="64688"/>
                        <a14:foregroundMark x1="55184" y1="63438" x2="57095" y2="64008"/>
                        <a14:foregroundMark x1="41563" y1="59375" x2="55184" y2="63438"/>
                        <a14:foregroundMark x1="63339" y1="48339" x2="63464" y2="47824"/>
                        <a14:foregroundMark x1="59678" y1="63438" x2="61805" y2="54664"/>
                        <a14:foregroundMark x1="59375" y1="64688" x2="59678" y2="63438"/>
                        <a14:foregroundMark x1="52673" y1="35081" x2="52043" y2="34597"/>
                        <a14:foregroundMark x1="48408" y1="37194" x2="39688" y2="49063"/>
                        <a14:foregroundMark x1="39688" y1="49063" x2="39688" y2="49688"/>
                        <a14:foregroundMark x1="27187" y1="82813" x2="53438" y2="92813"/>
                        <a14:foregroundMark x1="53438" y1="92813" x2="75938" y2="86875"/>
                        <a14:foregroundMark x1="75938" y1="86875" x2="54063" y2="75625"/>
                        <a14:foregroundMark x1="54063" y1="75625" x2="22188" y2="75313"/>
                        <a14:foregroundMark x1="22188" y1="75313" x2="37500" y2="90000"/>
                        <a14:foregroundMark x1="37500" y1="90000" x2="54063" y2="88750"/>
                        <a14:foregroundMark x1="54063" y1="88750" x2="38750" y2="96250"/>
                        <a14:foregroundMark x1="38750" y1="96250" x2="41563" y2="78750"/>
                        <a14:foregroundMark x1="41563" y1="78750" x2="60000" y2="83438"/>
                        <a14:foregroundMark x1="60000" y1="83438" x2="49688" y2="95625"/>
                        <a14:foregroundMark x1="49688" y1="95625" x2="97813" y2="73750"/>
                        <a14:foregroundMark x1="97813" y1="73750" x2="83750" y2="85000"/>
                        <a14:foregroundMark x1="83750" y1="85000" x2="73125" y2="87500"/>
                        <a14:foregroundMark x1="33750" y1="94063" x2="58438" y2="98750"/>
                        <a14:foregroundMark x1="58438" y1="98750" x2="75313" y2="95000"/>
                        <a14:foregroundMark x1="75313" y1="95000" x2="55937" y2="90000"/>
                        <a14:foregroundMark x1="55937" y1="90000" x2="36875" y2="97188"/>
                        <a14:foregroundMark x1="36875" y1="97188" x2="28750" y2="95313"/>
                        <a14:foregroundMark x1="32188" y1="6563" x2="51563" y2="7500"/>
                        <a14:foregroundMark x1="51563" y1="7500" x2="35313" y2="2813"/>
                        <a14:foregroundMark x1="35313" y1="2813" x2="30625" y2="5000"/>
                        <a14:backgroundMark x1="50938" y1="36563" x2="50938" y2="36563"/>
                        <a14:backgroundMark x1="62187" y1="46563" x2="62187" y2="46563"/>
                        <a14:backgroundMark x1="56875" y1="63438" x2="56875" y2="63438"/>
                        <a14:backgroundMark x1="57188" y1="63750" x2="63125" y2="47813"/>
                        <a14:backgroundMark x1="63125" y1="47813" x2="52812" y2="35000"/>
                        <a14:backgroundMark x1="52812" y1="35000" x2="61875" y2="48750"/>
                        <a14:backgroundMark x1="61875" y1="48750" x2="63125" y2="54375"/>
                        <a14:backgroundMark x1="51250" y1="28750" x2="38125" y2="38125"/>
                        <a14:backgroundMark x1="38125" y1="38125" x2="31250" y2="53750"/>
                        <a14:backgroundMark x1="31250" y1="53750" x2="31250" y2="5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23" y="5259174"/>
            <a:ext cx="787651" cy="787651"/>
          </a:xfrm>
          <a:prstGeom prst="rect">
            <a:avLst/>
          </a:prstGeom>
        </p:spPr>
      </p:pic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15F25E2F-2F47-4821-99C9-1EE1AF96EBF4}"/>
              </a:ext>
            </a:extLst>
          </p:cNvPr>
          <p:cNvSpPr/>
          <p:nvPr/>
        </p:nvSpPr>
        <p:spPr>
          <a:xfrm>
            <a:off x="3112172" y="4811946"/>
            <a:ext cx="47730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Бремя создания, организации и содержания мест накопления и сбора ТКО, в том числе контейнерных площадок, специальных площадок для складирования крупногабаритных отходов и территорий, прилегающих к месту погрузки твердых коммунальных отходов, обеспечивающих обращение с твердыми коммунальными отходами, крупногабаритными отходами членов садоводческих и (или) огороднических некоммерческих товариществ, лежит на данных некоммерческих товариществах.</a:t>
            </a: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C88BD433-4489-43F3-B454-D95233B96B2E}"/>
              </a:ext>
            </a:extLst>
          </p:cNvPr>
          <p:cNvGrpSpPr/>
          <p:nvPr/>
        </p:nvGrpSpPr>
        <p:grpSpPr>
          <a:xfrm>
            <a:off x="2609742" y="5202084"/>
            <a:ext cx="476479" cy="922564"/>
            <a:chOff x="677702" y="2921470"/>
            <a:chExt cx="476479" cy="922564"/>
          </a:xfrm>
        </p:grpSpPr>
        <p:pic>
          <p:nvPicPr>
            <p:cNvPr id="65" name="Объект 4">
              <a:extLst>
                <a:ext uri="{FF2B5EF4-FFF2-40B4-BE49-F238E27FC236}">
                  <a16:creationId xmlns:a16="http://schemas.microsoft.com/office/drawing/2014/main" id="{2355AC4B-4263-46AE-8FB0-4DE2FD67E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34" y="2921470"/>
              <a:ext cx="466747" cy="466747"/>
            </a:xfrm>
            <a:prstGeom prst="rect">
              <a:avLst/>
            </a:prstGeom>
          </p:spPr>
        </p:pic>
        <p:pic>
          <p:nvPicPr>
            <p:cNvPr id="66" name="Объект 4">
              <a:extLst>
                <a:ext uri="{FF2B5EF4-FFF2-40B4-BE49-F238E27FC236}">
                  <a16:creationId xmlns:a16="http://schemas.microsoft.com/office/drawing/2014/main" id="{14FFB7E3-FDDF-406A-B1E1-4D9167252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02" y="3377287"/>
              <a:ext cx="466747" cy="466747"/>
            </a:xfrm>
            <a:prstGeom prst="rect">
              <a:avLst/>
            </a:prstGeom>
          </p:spPr>
        </p:pic>
      </p:grp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254B535A-A914-4CFC-B404-B43DE60C8F72}"/>
              </a:ext>
            </a:extLst>
          </p:cNvPr>
          <p:cNvSpPr/>
          <p:nvPr/>
        </p:nvSpPr>
        <p:spPr>
          <a:xfrm>
            <a:off x="2765741" y="2703676"/>
            <a:ext cx="26604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Обязанность по организации и содержанию мест накопления ТКО необходимых для содержания МКД, лежит на собственниках помещений многоквартирного дома в соответствии с правилами содержания общего имущества в многоквартирном доме, установленными Правительством Российской Федерации.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496E069B-B345-47A9-B239-1EFA17BB717C}"/>
              </a:ext>
            </a:extLst>
          </p:cNvPr>
          <p:cNvSpPr/>
          <p:nvPr/>
        </p:nvSpPr>
        <p:spPr>
          <a:xfrm>
            <a:off x="5946664" y="2703676"/>
            <a:ext cx="5524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 Создание, организация и содержание мест накопления и сбора твердых коммунальных отходов, за исключением площадок МКД, площадок имеющих собственников, относится к полномочиям органов местного самоуправления городских поселений, городских округов и муниципальных районов.</a:t>
            </a:r>
          </a:p>
        </p:txBody>
      </p:sp>
    </p:spTree>
    <p:extLst>
      <p:ext uri="{BB962C8B-B14F-4D97-AF65-F5344CB8AC3E}">
        <p14:creationId xmlns:p14="http://schemas.microsoft.com/office/powerpoint/2010/main" val="389410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977A1-5F4F-407B-B4BD-A3429F5E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0150"/>
          </a:xfrm>
        </p:spPr>
        <p:txBody>
          <a:bodyPr>
            <a:normAutofit fontScale="90000"/>
          </a:bodyPr>
          <a:lstStyle/>
          <a:p>
            <a:r>
              <a:rPr lang="ru-RU" dirty="0"/>
              <a:t>Содержание контейнерных и специальных площадок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930478-26D2-4233-9459-70F55AD5A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683" y="2486795"/>
            <a:ext cx="4219716" cy="41085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dirty="0"/>
              <a:t>дезинсекцию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dirty="0"/>
              <a:t>дератизацию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dirty="0"/>
              <a:t>промывку и дезинфекцию контейнеров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dirty="0"/>
              <a:t>ежедневную уборку площадки и прилегающей к ней территории от снега, льда и отходов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dirty="0"/>
              <a:t>мусоросборники должны быть закрыты, находиться в исправном состоянии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386FB5-F469-43BE-931A-C573CAC97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136" y1="33559" x2="21136" y2="33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9" y="2236647"/>
            <a:ext cx="840634" cy="8482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0CC6A3-CECA-4AE9-80F5-77E1FAD97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7" y="3075160"/>
            <a:ext cx="565077" cy="5662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9DF4DA-EDD5-4D8C-B1D7-23F2C20C322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556" y1="44886" x2="36556" y2="44886"/>
                        <a14:foregroundMark x1="35778" y1="58977" x2="35778" y2="58977"/>
                        <a14:foregroundMark x1="38667" y1="64886" x2="38667" y2="64886"/>
                        <a14:foregroundMark x1="33778" y1="69205" x2="33778" y2="69205"/>
                        <a14:foregroundMark x1="31667" y1="63409" x2="31667" y2="63409"/>
                        <a14:foregroundMark x1="28444" y1="63182" x2="28444" y2="63182"/>
                        <a14:foregroundMark x1="46444" y1="34545" x2="46444" y2="34545"/>
                        <a14:foregroundMark x1="51889" y1="30682" x2="51889" y2="30682"/>
                        <a14:foregroundMark x1="46778" y1="26818" x2="46778" y2="26818"/>
                        <a14:foregroundMark x1="41444" y1="23750" x2="41444" y2="23750"/>
                        <a14:foregroundMark x1="42222" y1="30114" x2="42222" y2="30114"/>
                        <a14:foregroundMark x1="42444" y1="38295" x2="42444" y2="38295"/>
                        <a14:foregroundMark x1="73444" y1="33977" x2="73444" y2="33977"/>
                        <a14:foregroundMark x1="62333" y1="38977" x2="62333" y2="38977"/>
                        <a14:foregroundMark x1="56667" y1="28750" x2="56667" y2="2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9" y="3698661"/>
            <a:ext cx="838757" cy="8201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267B7E-81BC-4AB3-976D-BB9FB296EE7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98" b="96524" l="5122" r="95976">
                        <a14:foregroundMark x1="5122" y1="33256" x2="5122" y2="33256"/>
                        <a14:foregroundMark x1="95976" y1="66744" x2="95976" y2="66744"/>
                        <a14:foregroundMark x1="85610" y1="71031" x2="85610" y2="71031"/>
                        <a14:foregroundMark x1="69268" y1="89919" x2="69268" y2="89919"/>
                        <a14:foregroundMark x1="32927" y1="78911" x2="32927" y2="78911"/>
                        <a14:foregroundMark x1="34268" y1="19583" x2="34268" y2="19583"/>
                        <a14:foregroundMark x1="34146" y1="95249" x2="34146" y2="95249"/>
                        <a14:foregroundMark x1="79390" y1="96524" x2="79390" y2="96524"/>
                        <a14:foregroundMark x1="32073" y1="5098" x2="32073" y2="5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691" y="4645707"/>
            <a:ext cx="683396" cy="7192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771977-887E-4934-B0DC-7BFCED0E471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3" y="5576681"/>
            <a:ext cx="760000" cy="76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574BCEB-F1D6-49A0-81B8-E2BFFEF100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17125" y1="15875" x2="17125" y2="15875"/>
                        <a14:backgroundMark x1="71625" y1="74625" x2="71625" y2="74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66" y="2194446"/>
            <a:ext cx="627620" cy="62762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CF623BA-EF13-4153-A251-79FC5E4E58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50" y="3095786"/>
            <a:ext cx="710084" cy="71008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4CE7884-4C7C-4656-B7E8-D15E9B2DBD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67" b="98000" l="0" r="98889">
                        <a14:foregroundMark x1="25889" y1="14111" x2="25889" y2="14111"/>
                        <a14:foregroundMark x1="17111" y1="19889" x2="17111" y2="19889"/>
                        <a14:foregroundMark x1="6333" y1="41556" x2="6333" y2="41556"/>
                        <a14:foregroundMark x1="4222" y1="57556" x2="4222" y2="57556"/>
                        <a14:foregroundMark x1="8889" y1="70778" x2="8889" y2="70778"/>
                        <a14:foregroundMark x1="14778" y1="77333" x2="15000" y2="78889"/>
                        <a14:foregroundMark x1="29667" y1="77111" x2="29667" y2="77111"/>
                        <a14:foregroundMark x1="42444" y1="63000" x2="76000" y2="17556"/>
                        <a14:foregroundMark x1="76000" y1="17556" x2="71889" y2="11222"/>
                        <a14:foregroundMark x1="71889" y1="11222" x2="56778" y2="6556"/>
                        <a14:foregroundMark x1="56778" y1="6556" x2="32556" y2="7111"/>
                        <a14:foregroundMark x1="32556" y1="7111" x2="25000" y2="10333"/>
                        <a14:foregroundMark x1="25000" y1="10333" x2="9778" y2="25778"/>
                        <a14:foregroundMark x1="9778" y1="25778" x2="7333" y2="33000"/>
                        <a14:foregroundMark x1="7333" y1="33000" x2="7000" y2="69889"/>
                        <a14:foregroundMark x1="7000" y1="69889" x2="16778" y2="83556"/>
                        <a14:foregroundMark x1="16778" y1="83556" x2="47333" y2="96222"/>
                        <a14:foregroundMark x1="47333" y1="96222" x2="54444" y2="96778"/>
                        <a14:foregroundMark x1="54444" y1="96778" x2="64000" y2="94889"/>
                        <a14:foregroundMark x1="64000" y1="94889" x2="77333" y2="87667"/>
                        <a14:foregroundMark x1="77333" y1="87667" x2="92889" y2="61000"/>
                        <a14:foregroundMark x1="92889" y1="61000" x2="94222" y2="38333"/>
                        <a14:foregroundMark x1="94222" y1="38333" x2="93222" y2="30667"/>
                        <a14:foregroundMark x1="93222" y1="30667" x2="85778" y2="18111"/>
                        <a14:foregroundMark x1="85778" y1="18111" x2="79333" y2="14556"/>
                        <a14:foregroundMark x1="79333" y1="14556" x2="74556" y2="13889"/>
                        <a14:foregroundMark x1="42222" y1="58000" x2="23222" y2="78444"/>
                        <a14:foregroundMark x1="23222" y1="78444" x2="30222" y2="76889"/>
                        <a14:foregroundMark x1="30222" y1="76889" x2="44889" y2="60333"/>
                        <a14:foregroundMark x1="44889" y1="60333" x2="40556" y2="58778"/>
                        <a14:foregroundMark x1="26778" y1="90667" x2="36778" y2="95889"/>
                        <a14:foregroundMark x1="36778" y1="95889" x2="47444" y2="96667"/>
                        <a14:foregroundMark x1="47444" y1="96667" x2="64444" y2="94667"/>
                        <a14:foregroundMark x1="64444" y1="94667" x2="56889" y2="92000"/>
                        <a14:foregroundMark x1="56889" y1="92000" x2="26222" y2="90222"/>
                        <a14:foregroundMark x1="93111" y1="33667" x2="97111" y2="47667"/>
                        <a14:foregroundMark x1="97111" y1="47667" x2="96556" y2="55000"/>
                        <a14:foregroundMark x1="96556" y1="55000" x2="93778" y2="62333"/>
                        <a14:foregroundMark x1="93778" y1="62333" x2="90333" y2="51444"/>
                        <a14:foregroundMark x1="90333" y1="51444" x2="91333" y2="37222"/>
                        <a14:foregroundMark x1="91333" y1="37222" x2="92889" y2="34222"/>
                        <a14:foregroundMark x1="29333" y1="5556" x2="49333" y2="6333"/>
                        <a14:foregroundMark x1="49333" y1="6333" x2="57667" y2="5000"/>
                        <a14:foregroundMark x1="57667" y1="5000" x2="65222" y2="8111"/>
                        <a14:foregroundMark x1="65222" y1="8111" x2="59889" y2="2778"/>
                        <a14:foregroundMark x1="59889" y1="2778" x2="37333" y2="2667"/>
                        <a14:foregroundMark x1="37333" y1="2667" x2="29333" y2="5444"/>
                        <a14:foregroundMark x1="3667" y1="42556" x2="5111" y2="49667"/>
                        <a14:foregroundMark x1="5111" y1="49667" x2="3333" y2="56667"/>
                        <a14:foregroundMark x1="3333" y1="56667" x2="111" y2="49444"/>
                        <a14:foregroundMark x1="111" y1="49444" x2="1667" y2="41556"/>
                        <a14:foregroundMark x1="30444" y1="93333" x2="45000" y2="97778"/>
                        <a14:foregroundMark x1="45000" y1="97778" x2="60333" y2="96889"/>
                        <a14:foregroundMark x1="60333" y1="96889" x2="55000" y2="92000"/>
                        <a14:foregroundMark x1="55000" y1="92000" x2="30444" y2="93111"/>
                        <a14:foregroundMark x1="46667" y1="98000" x2="46667" y2="98000"/>
                        <a14:foregroundMark x1="97556" y1="42889" x2="97111" y2="58111"/>
                        <a14:foregroundMark x1="97111" y1="58111" x2="98889" y2="43222"/>
                        <a14:foregroundMark x1="98889" y1="43222" x2="97778" y2="41333"/>
                        <a14:backgroundMark x1="60444" y1="58889" x2="60444" y2="5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25" y="3147020"/>
            <a:ext cx="599917" cy="5999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957E09-6C9D-4A2F-8377-CBAA6DA4F2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48556" y1="70577" x2="48556" y2="70577"/>
                        <a14:foregroundMark x1="49667" y1="90000" x2="49667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29" y="4068078"/>
            <a:ext cx="942783" cy="54471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4A656E0-6E0E-4EC1-892C-C2A8B3751A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67" b="98000" l="0" r="98889">
                        <a14:foregroundMark x1="25889" y1="14111" x2="25889" y2="14111"/>
                        <a14:foregroundMark x1="17111" y1="19889" x2="17111" y2="19889"/>
                        <a14:foregroundMark x1="6333" y1="41556" x2="6333" y2="41556"/>
                        <a14:foregroundMark x1="4222" y1="57556" x2="4222" y2="57556"/>
                        <a14:foregroundMark x1="8889" y1="70778" x2="8889" y2="70778"/>
                        <a14:foregroundMark x1="14778" y1="77333" x2="15000" y2="78889"/>
                        <a14:foregroundMark x1="29667" y1="77111" x2="29667" y2="77111"/>
                        <a14:foregroundMark x1="42444" y1="63000" x2="76000" y2="17556"/>
                        <a14:foregroundMark x1="76000" y1="17556" x2="71889" y2="11222"/>
                        <a14:foregroundMark x1="71889" y1="11222" x2="56778" y2="6556"/>
                        <a14:foregroundMark x1="56778" y1="6556" x2="32556" y2="7111"/>
                        <a14:foregroundMark x1="32556" y1="7111" x2="25000" y2="10333"/>
                        <a14:foregroundMark x1="25000" y1="10333" x2="9778" y2="25778"/>
                        <a14:foregroundMark x1="9778" y1="25778" x2="7333" y2="33000"/>
                        <a14:foregroundMark x1="7333" y1="33000" x2="7000" y2="69889"/>
                        <a14:foregroundMark x1="7000" y1="69889" x2="16778" y2="83556"/>
                        <a14:foregroundMark x1="16778" y1="83556" x2="47333" y2="96222"/>
                        <a14:foregroundMark x1="47333" y1="96222" x2="54444" y2="96778"/>
                        <a14:foregroundMark x1="54444" y1="96778" x2="64000" y2="94889"/>
                        <a14:foregroundMark x1="64000" y1="94889" x2="77333" y2="87667"/>
                        <a14:foregroundMark x1="77333" y1="87667" x2="92889" y2="61000"/>
                        <a14:foregroundMark x1="92889" y1="61000" x2="94222" y2="38333"/>
                        <a14:foregroundMark x1="94222" y1="38333" x2="93222" y2="30667"/>
                        <a14:foregroundMark x1="93222" y1="30667" x2="85778" y2="18111"/>
                        <a14:foregroundMark x1="85778" y1="18111" x2="79333" y2="14556"/>
                        <a14:foregroundMark x1="79333" y1="14556" x2="74556" y2="13889"/>
                        <a14:foregroundMark x1="42222" y1="58000" x2="23222" y2="78444"/>
                        <a14:foregroundMark x1="23222" y1="78444" x2="30222" y2="76889"/>
                        <a14:foregroundMark x1="30222" y1="76889" x2="44889" y2="60333"/>
                        <a14:foregroundMark x1="44889" y1="60333" x2="40556" y2="58778"/>
                        <a14:foregroundMark x1="26778" y1="90667" x2="36778" y2="95889"/>
                        <a14:foregroundMark x1="36778" y1="95889" x2="47444" y2="96667"/>
                        <a14:foregroundMark x1="47444" y1="96667" x2="64444" y2="94667"/>
                        <a14:foregroundMark x1="64444" y1="94667" x2="56889" y2="92000"/>
                        <a14:foregroundMark x1="56889" y1="92000" x2="26222" y2="90222"/>
                        <a14:foregroundMark x1="93111" y1="33667" x2="97111" y2="47667"/>
                        <a14:foregroundMark x1="97111" y1="47667" x2="96556" y2="55000"/>
                        <a14:foregroundMark x1="96556" y1="55000" x2="93778" y2="62333"/>
                        <a14:foregroundMark x1="93778" y1="62333" x2="90333" y2="51444"/>
                        <a14:foregroundMark x1="90333" y1="51444" x2="91333" y2="37222"/>
                        <a14:foregroundMark x1="91333" y1="37222" x2="92889" y2="34222"/>
                        <a14:foregroundMark x1="29333" y1="5556" x2="49333" y2="6333"/>
                        <a14:foregroundMark x1="49333" y1="6333" x2="57667" y2="5000"/>
                        <a14:foregroundMark x1="57667" y1="5000" x2="65222" y2="8111"/>
                        <a14:foregroundMark x1="65222" y1="8111" x2="59889" y2="2778"/>
                        <a14:foregroundMark x1="59889" y1="2778" x2="37333" y2="2667"/>
                        <a14:foregroundMark x1="37333" y1="2667" x2="29333" y2="5444"/>
                        <a14:foregroundMark x1="3667" y1="42556" x2="5111" y2="49667"/>
                        <a14:foregroundMark x1="5111" y1="49667" x2="3333" y2="56667"/>
                        <a14:foregroundMark x1="3333" y1="56667" x2="111" y2="49444"/>
                        <a14:foregroundMark x1="111" y1="49444" x2="1667" y2="41556"/>
                        <a14:foregroundMark x1="30444" y1="93333" x2="45000" y2="97778"/>
                        <a14:foregroundMark x1="45000" y1="97778" x2="60333" y2="96889"/>
                        <a14:foregroundMark x1="60333" y1="96889" x2="55000" y2="92000"/>
                        <a14:foregroundMark x1="55000" y1="92000" x2="30444" y2="93111"/>
                        <a14:foregroundMark x1="46667" y1="98000" x2="46667" y2="98000"/>
                        <a14:foregroundMark x1="97556" y1="42889" x2="97111" y2="58111"/>
                        <a14:foregroundMark x1="97111" y1="58111" x2="98889" y2="43222"/>
                        <a14:foregroundMark x1="98889" y1="43222" x2="97778" y2="41333"/>
                        <a14:backgroundMark x1="60444" y1="58889" x2="60444" y2="5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334" y="2210636"/>
            <a:ext cx="599917" cy="59991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0576756-5C29-45B0-A43E-9AEFE5AA80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67" b="98000" l="0" r="98889">
                        <a14:foregroundMark x1="25889" y1="14111" x2="25889" y2="14111"/>
                        <a14:foregroundMark x1="17111" y1="19889" x2="17111" y2="19889"/>
                        <a14:foregroundMark x1="6333" y1="41556" x2="6333" y2="41556"/>
                        <a14:foregroundMark x1="4222" y1="57556" x2="4222" y2="57556"/>
                        <a14:foregroundMark x1="8889" y1="70778" x2="8889" y2="70778"/>
                        <a14:foregroundMark x1="14778" y1="77333" x2="15000" y2="78889"/>
                        <a14:foregroundMark x1="29667" y1="77111" x2="29667" y2="77111"/>
                        <a14:foregroundMark x1="42444" y1="63000" x2="76000" y2="17556"/>
                        <a14:foregroundMark x1="76000" y1="17556" x2="71889" y2="11222"/>
                        <a14:foregroundMark x1="71889" y1="11222" x2="56778" y2="6556"/>
                        <a14:foregroundMark x1="56778" y1="6556" x2="32556" y2="7111"/>
                        <a14:foregroundMark x1="32556" y1="7111" x2="25000" y2="10333"/>
                        <a14:foregroundMark x1="25000" y1="10333" x2="9778" y2="25778"/>
                        <a14:foregroundMark x1="9778" y1="25778" x2="7333" y2="33000"/>
                        <a14:foregroundMark x1="7333" y1="33000" x2="7000" y2="69889"/>
                        <a14:foregroundMark x1="7000" y1="69889" x2="16778" y2="83556"/>
                        <a14:foregroundMark x1="16778" y1="83556" x2="47333" y2="96222"/>
                        <a14:foregroundMark x1="47333" y1="96222" x2="54444" y2="96778"/>
                        <a14:foregroundMark x1="54444" y1="96778" x2="64000" y2="94889"/>
                        <a14:foregroundMark x1="64000" y1="94889" x2="77333" y2="87667"/>
                        <a14:foregroundMark x1="77333" y1="87667" x2="92889" y2="61000"/>
                        <a14:foregroundMark x1="92889" y1="61000" x2="94222" y2="38333"/>
                        <a14:foregroundMark x1="94222" y1="38333" x2="93222" y2="30667"/>
                        <a14:foregroundMark x1="93222" y1="30667" x2="85778" y2="18111"/>
                        <a14:foregroundMark x1="85778" y1="18111" x2="79333" y2="14556"/>
                        <a14:foregroundMark x1="79333" y1="14556" x2="74556" y2="13889"/>
                        <a14:foregroundMark x1="42222" y1="58000" x2="23222" y2="78444"/>
                        <a14:foregroundMark x1="23222" y1="78444" x2="30222" y2="76889"/>
                        <a14:foregroundMark x1="30222" y1="76889" x2="44889" y2="60333"/>
                        <a14:foregroundMark x1="44889" y1="60333" x2="40556" y2="58778"/>
                        <a14:foregroundMark x1="26778" y1="90667" x2="36778" y2="95889"/>
                        <a14:foregroundMark x1="36778" y1="95889" x2="47444" y2="96667"/>
                        <a14:foregroundMark x1="47444" y1="96667" x2="64444" y2="94667"/>
                        <a14:foregroundMark x1="64444" y1="94667" x2="56889" y2="92000"/>
                        <a14:foregroundMark x1="56889" y1="92000" x2="26222" y2="90222"/>
                        <a14:foregroundMark x1="93111" y1="33667" x2="97111" y2="47667"/>
                        <a14:foregroundMark x1="97111" y1="47667" x2="96556" y2="55000"/>
                        <a14:foregroundMark x1="96556" y1="55000" x2="93778" y2="62333"/>
                        <a14:foregroundMark x1="93778" y1="62333" x2="90333" y2="51444"/>
                        <a14:foregroundMark x1="90333" y1="51444" x2="91333" y2="37222"/>
                        <a14:foregroundMark x1="91333" y1="37222" x2="92889" y2="34222"/>
                        <a14:foregroundMark x1="29333" y1="5556" x2="49333" y2="6333"/>
                        <a14:foregroundMark x1="49333" y1="6333" x2="57667" y2="5000"/>
                        <a14:foregroundMark x1="57667" y1="5000" x2="65222" y2="8111"/>
                        <a14:foregroundMark x1="65222" y1="8111" x2="59889" y2="2778"/>
                        <a14:foregroundMark x1="59889" y1="2778" x2="37333" y2="2667"/>
                        <a14:foregroundMark x1="37333" y1="2667" x2="29333" y2="5444"/>
                        <a14:foregroundMark x1="3667" y1="42556" x2="5111" y2="49667"/>
                        <a14:foregroundMark x1="5111" y1="49667" x2="3333" y2="56667"/>
                        <a14:foregroundMark x1="3333" y1="56667" x2="111" y2="49444"/>
                        <a14:foregroundMark x1="111" y1="49444" x2="1667" y2="41556"/>
                        <a14:foregroundMark x1="30444" y1="93333" x2="45000" y2="97778"/>
                        <a14:foregroundMark x1="45000" y1="97778" x2="60333" y2="96889"/>
                        <a14:foregroundMark x1="60333" y1="96889" x2="55000" y2="92000"/>
                        <a14:foregroundMark x1="55000" y1="92000" x2="30444" y2="93111"/>
                        <a14:foregroundMark x1="46667" y1="98000" x2="46667" y2="98000"/>
                        <a14:foregroundMark x1="97556" y1="42889" x2="97111" y2="58111"/>
                        <a14:foregroundMark x1="97111" y1="58111" x2="98889" y2="43222"/>
                        <a14:foregroundMark x1="98889" y1="43222" x2="97778" y2="41333"/>
                        <a14:backgroundMark x1="60444" y1="58889" x2="60444" y2="5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25" y="4045790"/>
            <a:ext cx="599917" cy="599917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CC20B43-1F6B-47C7-A0CE-ECB6886DB1F6}"/>
              </a:ext>
            </a:extLst>
          </p:cNvPr>
          <p:cNvSpPr/>
          <p:nvPr/>
        </p:nvSpPr>
        <p:spPr>
          <a:xfrm>
            <a:off x="7038409" y="3039051"/>
            <a:ext cx="3204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горящие, раскаленные или </a:t>
            </a:r>
          </a:p>
          <a:p>
            <a:r>
              <a:rPr lang="ru-RU" sz="2000" dirty="0"/>
              <a:t>горячие отходы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703FECF-DB00-4473-BB0D-3D123560215B}"/>
              </a:ext>
            </a:extLst>
          </p:cNvPr>
          <p:cNvSpPr/>
          <p:nvPr/>
        </p:nvSpPr>
        <p:spPr>
          <a:xfrm>
            <a:off x="6987984" y="4970487"/>
            <a:ext cx="4312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крупногабаритные отходы, снег и лед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EB30B1D-6CBA-4D3D-A52C-86F65B1F93D3}"/>
              </a:ext>
            </a:extLst>
          </p:cNvPr>
          <p:cNvSpPr/>
          <p:nvPr/>
        </p:nvSpPr>
        <p:spPr>
          <a:xfrm>
            <a:off x="6469782" y="1636160"/>
            <a:ext cx="2960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запрещается складировать: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4A53051-5E37-42DD-9F61-708BE4A0920F}"/>
              </a:ext>
            </a:extLst>
          </p:cNvPr>
          <p:cNvSpPr/>
          <p:nvPr/>
        </p:nvSpPr>
        <p:spPr>
          <a:xfrm>
            <a:off x="6987984" y="3937821"/>
            <a:ext cx="4721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осветительные приборы и электрические</a:t>
            </a:r>
          </a:p>
          <a:p>
            <a:r>
              <a:rPr lang="ru-RU" sz="2000" dirty="0"/>
              <a:t>лампы, содержащие ртуть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066BE3C-C90D-4CAB-AA84-A14B6D17D03B}"/>
              </a:ext>
            </a:extLst>
          </p:cNvPr>
          <p:cNvSpPr/>
          <p:nvPr/>
        </p:nvSpPr>
        <p:spPr>
          <a:xfrm>
            <a:off x="7038409" y="2287400"/>
            <a:ext cx="2746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батареи</a:t>
            </a:r>
            <a:r>
              <a:rPr lang="ru-RU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аккумуляторы</a:t>
            </a:r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B51042F-9FD3-4B2A-A7D6-6520F6949A3C}"/>
              </a:ext>
            </a:extLst>
          </p:cNvPr>
          <p:cNvSpPr/>
          <p:nvPr/>
        </p:nvSpPr>
        <p:spPr>
          <a:xfrm>
            <a:off x="6987984" y="5702251"/>
            <a:ext cx="3658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радиоактивные, биологические</a:t>
            </a:r>
          </a:p>
          <a:p>
            <a:r>
              <a:rPr lang="ru-RU" sz="2000" dirty="0"/>
              <a:t>и медицинские отходы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CD9CEE7D-73F0-4661-A20A-33CB608EEEC4}"/>
              </a:ext>
            </a:extLst>
          </p:cNvPr>
          <p:cNvSpPr/>
          <p:nvPr/>
        </p:nvSpPr>
        <p:spPr>
          <a:xfrm>
            <a:off x="6167829" y="1520196"/>
            <a:ext cx="5580872" cy="503807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C09A42C-C2F7-486D-8F7C-666462F6CA3D}"/>
              </a:ext>
            </a:extLst>
          </p:cNvPr>
          <p:cNvSpPr/>
          <p:nvPr/>
        </p:nvSpPr>
        <p:spPr>
          <a:xfrm>
            <a:off x="552788" y="1573248"/>
            <a:ext cx="4712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владельцы контейнерных и специальных</a:t>
            </a:r>
          </a:p>
          <a:p>
            <a:r>
              <a:rPr lang="ru-RU" sz="2000" dirty="0"/>
              <a:t>площадок обязаны обеспечить: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B773BC5A-068F-4FA0-A62B-6F1419E8E9B2}"/>
              </a:ext>
            </a:extLst>
          </p:cNvPr>
          <p:cNvSpPr/>
          <p:nvPr/>
        </p:nvSpPr>
        <p:spPr>
          <a:xfrm>
            <a:off x="118767" y="1520197"/>
            <a:ext cx="5580872" cy="503807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97F4D5D-7EA0-4E23-AD63-B9C26CCB5D9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69" y="5460495"/>
            <a:ext cx="1110618" cy="90924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635607A-2A29-4ACE-BEBD-129494D3DEE6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50" y="4944451"/>
            <a:ext cx="1011210" cy="53088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F23C8D1-FA6C-4FCA-9988-7C6F38A9E4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67" b="98000" l="0" r="98889">
                        <a14:foregroundMark x1="25889" y1="14111" x2="25889" y2="14111"/>
                        <a14:foregroundMark x1="17111" y1="19889" x2="17111" y2="19889"/>
                        <a14:foregroundMark x1="6333" y1="41556" x2="6333" y2="41556"/>
                        <a14:foregroundMark x1="4222" y1="57556" x2="4222" y2="57556"/>
                        <a14:foregroundMark x1="8889" y1="70778" x2="8889" y2="70778"/>
                        <a14:foregroundMark x1="14778" y1="77333" x2="15000" y2="78889"/>
                        <a14:foregroundMark x1="29667" y1="77111" x2="29667" y2="77111"/>
                        <a14:foregroundMark x1="42444" y1="63000" x2="76000" y2="17556"/>
                        <a14:foregroundMark x1="76000" y1="17556" x2="71889" y2="11222"/>
                        <a14:foregroundMark x1="71889" y1="11222" x2="56778" y2="6556"/>
                        <a14:foregroundMark x1="56778" y1="6556" x2="32556" y2="7111"/>
                        <a14:foregroundMark x1="32556" y1="7111" x2="25000" y2="10333"/>
                        <a14:foregroundMark x1="25000" y1="10333" x2="9778" y2="25778"/>
                        <a14:foregroundMark x1="9778" y1="25778" x2="7333" y2="33000"/>
                        <a14:foregroundMark x1="7333" y1="33000" x2="7000" y2="69889"/>
                        <a14:foregroundMark x1="7000" y1="69889" x2="16778" y2="83556"/>
                        <a14:foregroundMark x1="16778" y1="83556" x2="47333" y2="96222"/>
                        <a14:foregroundMark x1="47333" y1="96222" x2="54444" y2="96778"/>
                        <a14:foregroundMark x1="54444" y1="96778" x2="64000" y2="94889"/>
                        <a14:foregroundMark x1="64000" y1="94889" x2="77333" y2="87667"/>
                        <a14:foregroundMark x1="77333" y1="87667" x2="92889" y2="61000"/>
                        <a14:foregroundMark x1="92889" y1="61000" x2="94222" y2="38333"/>
                        <a14:foregroundMark x1="94222" y1="38333" x2="93222" y2="30667"/>
                        <a14:foregroundMark x1="93222" y1="30667" x2="85778" y2="18111"/>
                        <a14:foregroundMark x1="85778" y1="18111" x2="79333" y2="14556"/>
                        <a14:foregroundMark x1="79333" y1="14556" x2="74556" y2="13889"/>
                        <a14:foregroundMark x1="42222" y1="58000" x2="23222" y2="78444"/>
                        <a14:foregroundMark x1="23222" y1="78444" x2="30222" y2="76889"/>
                        <a14:foregroundMark x1="30222" y1="76889" x2="44889" y2="60333"/>
                        <a14:foregroundMark x1="44889" y1="60333" x2="40556" y2="58778"/>
                        <a14:foregroundMark x1="26778" y1="90667" x2="36778" y2="95889"/>
                        <a14:foregroundMark x1="36778" y1="95889" x2="47444" y2="96667"/>
                        <a14:foregroundMark x1="47444" y1="96667" x2="64444" y2="94667"/>
                        <a14:foregroundMark x1="64444" y1="94667" x2="56889" y2="92000"/>
                        <a14:foregroundMark x1="56889" y1="92000" x2="26222" y2="90222"/>
                        <a14:foregroundMark x1="93111" y1="33667" x2="97111" y2="47667"/>
                        <a14:foregroundMark x1="97111" y1="47667" x2="96556" y2="55000"/>
                        <a14:foregroundMark x1="96556" y1="55000" x2="93778" y2="62333"/>
                        <a14:foregroundMark x1="93778" y1="62333" x2="90333" y2="51444"/>
                        <a14:foregroundMark x1="90333" y1="51444" x2="91333" y2="37222"/>
                        <a14:foregroundMark x1="91333" y1="37222" x2="92889" y2="34222"/>
                        <a14:foregroundMark x1="29333" y1="5556" x2="49333" y2="6333"/>
                        <a14:foregroundMark x1="49333" y1="6333" x2="57667" y2="5000"/>
                        <a14:foregroundMark x1="57667" y1="5000" x2="65222" y2="8111"/>
                        <a14:foregroundMark x1="65222" y1="8111" x2="59889" y2="2778"/>
                        <a14:foregroundMark x1="59889" y1="2778" x2="37333" y2="2667"/>
                        <a14:foregroundMark x1="37333" y1="2667" x2="29333" y2="5444"/>
                        <a14:foregroundMark x1="3667" y1="42556" x2="5111" y2="49667"/>
                        <a14:foregroundMark x1="5111" y1="49667" x2="3333" y2="56667"/>
                        <a14:foregroundMark x1="3333" y1="56667" x2="111" y2="49444"/>
                        <a14:foregroundMark x1="111" y1="49444" x2="1667" y2="41556"/>
                        <a14:foregroundMark x1="30444" y1="93333" x2="45000" y2="97778"/>
                        <a14:foregroundMark x1="45000" y1="97778" x2="60333" y2="96889"/>
                        <a14:foregroundMark x1="60333" y1="96889" x2="55000" y2="92000"/>
                        <a14:foregroundMark x1="55000" y1="92000" x2="30444" y2="93111"/>
                        <a14:foregroundMark x1="46667" y1="98000" x2="46667" y2="98000"/>
                        <a14:foregroundMark x1="97556" y1="42889" x2="97111" y2="58111"/>
                        <a14:foregroundMark x1="97111" y1="58111" x2="98889" y2="43222"/>
                        <a14:foregroundMark x1="98889" y1="43222" x2="97778" y2="41333"/>
                        <a14:backgroundMark x1="60444" y1="58889" x2="60444" y2="5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21" y="4884652"/>
            <a:ext cx="599917" cy="59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2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88C4B-5341-46A5-816A-BEDA0824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к порядку накопления твердых коммунальных отходов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826DC2-DF2D-4D9D-9E78-4A1BE8731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56" y="2647910"/>
            <a:ext cx="2194832" cy="2194832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12AD1F-0710-4EC3-9342-AF4851DB22C3}"/>
              </a:ext>
            </a:extLst>
          </p:cNvPr>
          <p:cNvSpPr/>
          <p:nvPr/>
        </p:nvSpPr>
        <p:spPr>
          <a:xfrm>
            <a:off x="2133599" y="1690688"/>
            <a:ext cx="85198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СанПиН 2.1.3684-21 "Санитарно-эпидемиологические 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мероприятий"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5F933B-276E-4BEA-BBB8-72481E3D7760}"/>
              </a:ext>
            </a:extLst>
          </p:cNvPr>
          <p:cNvSpPr/>
          <p:nvPr/>
        </p:nvSpPr>
        <p:spPr>
          <a:xfrm>
            <a:off x="2133600" y="3110812"/>
            <a:ext cx="8519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Постановление Правительства РФ от 12.11.2016 N 1156 "Об обращении с твердыми коммунальными отходами и внесении изменения в постановление Правительства Российской Федерации от 25 августа 2008 г. N 641"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BB29312-A532-4990-82A9-A32F6E264E60}"/>
              </a:ext>
            </a:extLst>
          </p:cNvPr>
          <p:cNvSpPr/>
          <p:nvPr/>
        </p:nvSpPr>
        <p:spPr>
          <a:xfrm>
            <a:off x="2133599" y="4169791"/>
            <a:ext cx="8519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Постановление Правительства Пермского края от 08.06.2018 N 309-п "Об утверждении Порядка накопления твердых коммунальных отходов (в том числе их раздельного накопления) на территории Пермского края"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F949B83-66F9-4ECC-A14A-A41A2D34FAED}"/>
              </a:ext>
            </a:extLst>
          </p:cNvPr>
          <p:cNvSpPr/>
          <p:nvPr/>
        </p:nvSpPr>
        <p:spPr>
          <a:xfrm>
            <a:off x="2177141" y="5141036"/>
            <a:ext cx="8875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Постановление Правительства РФ от 06.05.2011 N 354 "О предоставлении коммунальных услуг собственникам и пользователям помещений в многоквартирных домах и жилых домов"</a:t>
            </a:r>
          </a:p>
        </p:txBody>
      </p:sp>
    </p:spTree>
    <p:extLst>
      <p:ext uri="{BB962C8B-B14F-4D97-AF65-F5344CB8AC3E}">
        <p14:creationId xmlns:p14="http://schemas.microsoft.com/office/powerpoint/2010/main" val="3498371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3CC71-E42E-42BB-9790-EBB47D351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требованиях к контейнерным площадкам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2A07F6-49C1-45AD-87D5-5A50C736BEBF}"/>
              </a:ext>
            </a:extLst>
          </p:cNvPr>
          <p:cNvSpPr txBox="1"/>
          <p:nvPr/>
        </p:nvSpPr>
        <p:spPr>
          <a:xfrm>
            <a:off x="932155" y="4665256"/>
            <a:ext cx="2963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твердое покрытие</a:t>
            </a:r>
          </a:p>
          <a:p>
            <a:pPr algn="ctr"/>
            <a:r>
              <a:rPr lang="ru-RU" sz="1400" dirty="0"/>
              <a:t>(асфальтовое, бетонное) с уклоном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42980A-021C-400B-B092-563E08B0CF69}"/>
              </a:ext>
            </a:extLst>
          </p:cNvPr>
          <p:cNvSpPr/>
          <p:nvPr/>
        </p:nvSpPr>
        <p:spPr>
          <a:xfrm>
            <a:off x="872043" y="3055253"/>
            <a:ext cx="490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ограждение,</a:t>
            </a:r>
          </a:p>
          <a:p>
            <a:r>
              <a:rPr lang="ru-RU" sz="1400" dirty="0"/>
              <a:t>обеспечивающее предупреждение распространения отходов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007C83-A52A-4AFC-BFE5-5FEC804D502A}"/>
              </a:ext>
            </a:extLst>
          </p:cNvPr>
          <p:cNvSpPr/>
          <p:nvPr/>
        </p:nvSpPr>
        <p:spPr>
          <a:xfrm>
            <a:off x="838200" y="2170506"/>
            <a:ext cx="4832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количество контейнеров</a:t>
            </a:r>
          </a:p>
          <a:p>
            <a:r>
              <a:rPr lang="ru-RU" sz="1400" dirty="0"/>
              <a:t>исходя из численности населения и нормативов накопления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00822B65-C92F-4740-A314-702B8D234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8" b="89888" l="8167" r="95250">
                        <a14:foregroundMark x1="11750" y1="53308" x2="11750" y2="53308"/>
                        <a14:foregroundMark x1="10500" y1="61798" x2="9833" y2="62047"/>
                        <a14:foregroundMark x1="8167" y1="63046" x2="8167" y2="59301"/>
                        <a14:foregroundMark x1="92583" y1="74032" x2="92583" y2="74032"/>
                        <a14:foregroundMark x1="95250" y1="74032" x2="95250" y2="7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00" y="1816747"/>
            <a:ext cx="6518858" cy="4351338"/>
          </a:xfr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2A98583-DD34-4D1E-8103-784CB096E90D}"/>
              </a:ext>
            </a:extLst>
          </p:cNvPr>
          <p:cNvSpPr/>
          <p:nvPr/>
        </p:nvSpPr>
        <p:spPr>
          <a:xfrm>
            <a:off x="872043" y="3965664"/>
            <a:ext cx="2068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не более 8 контейнеров </a:t>
            </a:r>
          </a:p>
        </p:txBody>
      </p: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id="{0ABDC308-D234-4BB7-9B55-E652564C950F}"/>
              </a:ext>
            </a:extLst>
          </p:cNvPr>
          <p:cNvCxnSpPr>
            <a:cxnSpLocks/>
          </p:cNvCxnSpPr>
          <p:nvPr/>
        </p:nvCxnSpPr>
        <p:spPr>
          <a:xfrm>
            <a:off x="932155" y="2700967"/>
            <a:ext cx="4969953" cy="485387"/>
          </a:xfrm>
          <a:prstGeom prst="bentConnector3">
            <a:avLst>
              <a:gd name="adj1" fmla="val 9287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id="{60F6D3F6-57C4-4886-ADA8-C50DC241D6AD}"/>
              </a:ext>
            </a:extLst>
          </p:cNvPr>
          <p:cNvCxnSpPr>
            <a:cxnSpLocks/>
          </p:cNvCxnSpPr>
          <p:nvPr/>
        </p:nvCxnSpPr>
        <p:spPr>
          <a:xfrm flipV="1">
            <a:off x="932155" y="4295138"/>
            <a:ext cx="5325770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id="{BA547CB2-0103-4A84-816C-97C7066C15F2}"/>
              </a:ext>
            </a:extLst>
          </p:cNvPr>
          <p:cNvCxnSpPr>
            <a:cxnSpLocks/>
          </p:cNvCxnSpPr>
          <p:nvPr/>
        </p:nvCxnSpPr>
        <p:spPr>
          <a:xfrm flipV="1">
            <a:off x="932155" y="3607332"/>
            <a:ext cx="5072405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Соединитель: уступ 48">
            <a:extLst>
              <a:ext uri="{FF2B5EF4-FFF2-40B4-BE49-F238E27FC236}">
                <a16:creationId xmlns:a16="http://schemas.microsoft.com/office/drawing/2014/main" id="{1CEB34D4-DCCD-4728-B71F-73FE1F6CD62E}"/>
              </a:ext>
            </a:extLst>
          </p:cNvPr>
          <p:cNvCxnSpPr/>
          <p:nvPr/>
        </p:nvCxnSpPr>
        <p:spPr>
          <a:xfrm flipV="1">
            <a:off x="932155" y="4934990"/>
            <a:ext cx="5072405" cy="229371"/>
          </a:xfrm>
          <a:prstGeom prst="bentConnector3">
            <a:avLst>
              <a:gd name="adj1" fmla="val 59013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Правая фигурная скобка 51">
            <a:extLst>
              <a:ext uri="{FF2B5EF4-FFF2-40B4-BE49-F238E27FC236}">
                <a16:creationId xmlns:a16="http://schemas.microsoft.com/office/drawing/2014/main" id="{DCE3D109-095C-48AC-A410-D77FC7663EEA}"/>
              </a:ext>
            </a:extLst>
          </p:cNvPr>
          <p:cNvSpPr/>
          <p:nvPr/>
        </p:nvSpPr>
        <p:spPr>
          <a:xfrm rot="5400000">
            <a:off x="7406258" y="3959916"/>
            <a:ext cx="229364" cy="263652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090861D3-B728-4699-B4A8-EB8FA4A4EDBA}"/>
              </a:ext>
            </a:extLst>
          </p:cNvPr>
          <p:cNvSpPr/>
          <p:nvPr/>
        </p:nvSpPr>
        <p:spPr>
          <a:xfrm>
            <a:off x="6004560" y="5509496"/>
            <a:ext cx="3970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При раздельном сборе не более 12 контейнеров,</a:t>
            </a:r>
          </a:p>
          <a:p>
            <a:r>
              <a:rPr lang="ru-RU" sz="1400" dirty="0"/>
              <a:t>из которых 4 - для раздельного накопления ТКО </a:t>
            </a:r>
          </a:p>
        </p:txBody>
      </p:sp>
    </p:spTree>
    <p:extLst>
      <p:ext uri="{BB962C8B-B14F-4D97-AF65-F5344CB8AC3E}">
        <p14:creationId xmlns:p14="http://schemas.microsoft.com/office/powerpoint/2010/main" val="1492620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C227F-D564-488B-B7F0-A0D61C22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30265"/>
            <a:ext cx="10515600" cy="1325563"/>
          </a:xfrm>
        </p:spPr>
        <p:txBody>
          <a:bodyPr/>
          <a:lstStyle/>
          <a:p>
            <a:r>
              <a:rPr lang="ru-RU" dirty="0"/>
              <a:t>Вывоз</a:t>
            </a:r>
            <a:r>
              <a:rPr lang="en-US" dirty="0"/>
              <a:t> </a:t>
            </a:r>
            <a:r>
              <a:rPr lang="ru-RU" dirty="0"/>
              <a:t>отходов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517BA419-F968-4A9F-A071-427133BFF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60" y="3789360"/>
            <a:ext cx="883576" cy="883576"/>
          </a:xfrm>
        </p:spPr>
      </p:pic>
      <p:pic>
        <p:nvPicPr>
          <p:cNvPr id="12" name="Объект 10">
            <a:extLst>
              <a:ext uri="{FF2B5EF4-FFF2-40B4-BE49-F238E27FC236}">
                <a16:creationId xmlns:a16="http://schemas.microsoft.com/office/drawing/2014/main" id="{AD05DC77-87C2-465A-A6A6-7C953C066D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33" y="1852813"/>
            <a:ext cx="883576" cy="88357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9F0636-B373-4D75-8B6E-FE4175AD4C21}"/>
              </a:ext>
            </a:extLst>
          </p:cNvPr>
          <p:cNvSpPr/>
          <p:nvPr/>
        </p:nvSpPr>
        <p:spPr>
          <a:xfrm>
            <a:off x="8686432" y="1122016"/>
            <a:ext cx="14272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ТКО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36771E6-3EC0-472F-BE10-AE17D340FC86}"/>
              </a:ext>
            </a:extLst>
          </p:cNvPr>
          <p:cNvSpPr/>
          <p:nvPr/>
        </p:nvSpPr>
        <p:spPr>
          <a:xfrm>
            <a:off x="10149315" y="1118111"/>
            <a:ext cx="13820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КГО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3E6B0F31-551E-4670-802B-F79578456367}"/>
              </a:ext>
            </a:extLst>
          </p:cNvPr>
          <p:cNvSpPr/>
          <p:nvPr/>
        </p:nvSpPr>
        <p:spPr>
          <a:xfrm>
            <a:off x="7286364" y="1513973"/>
            <a:ext cx="4402041" cy="15588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72238160-2235-4564-BA2B-BC86DC64EFB7}"/>
              </a:ext>
            </a:extLst>
          </p:cNvPr>
          <p:cNvSpPr/>
          <p:nvPr/>
        </p:nvSpPr>
        <p:spPr>
          <a:xfrm>
            <a:off x="7286364" y="3361329"/>
            <a:ext cx="4402040" cy="15588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DCE8FE1-630E-4AE1-9CF8-49CFC8318EE7}"/>
              </a:ext>
            </a:extLst>
          </p:cNvPr>
          <p:cNvSpPr/>
          <p:nvPr/>
        </p:nvSpPr>
        <p:spPr>
          <a:xfrm>
            <a:off x="7298727" y="3510068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25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ru-RU" spc="25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+5°C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BA32C04-785D-49A3-BA4B-85D685D42B88}"/>
              </a:ext>
            </a:extLst>
          </p:cNvPr>
          <p:cNvSpPr/>
          <p:nvPr/>
        </p:nvSpPr>
        <p:spPr>
          <a:xfrm>
            <a:off x="7298726" y="1528501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25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&lt;+</a:t>
            </a:r>
            <a:r>
              <a:rPr lang="ru-RU" spc="25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4°C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BF08638-958B-40B0-AB80-C7560215A247}"/>
              </a:ext>
            </a:extLst>
          </p:cNvPr>
          <p:cNvSpPr/>
          <p:nvPr/>
        </p:nvSpPr>
        <p:spPr>
          <a:xfrm>
            <a:off x="8549736" y="4087188"/>
            <a:ext cx="14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не более </a:t>
            </a:r>
            <a:r>
              <a:rPr lang="en-US" sz="1400" dirty="0"/>
              <a:t>1</a:t>
            </a:r>
            <a:r>
              <a:rPr lang="ru-RU" sz="1400" dirty="0"/>
              <a:t> суток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C394769-AD46-40F9-97A3-26001ADDBB23}"/>
              </a:ext>
            </a:extLst>
          </p:cNvPr>
          <p:cNvSpPr/>
          <p:nvPr/>
        </p:nvSpPr>
        <p:spPr>
          <a:xfrm>
            <a:off x="8743688" y="2138913"/>
            <a:ext cx="14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не более </a:t>
            </a:r>
            <a:r>
              <a:rPr lang="en-US" sz="1400" dirty="0"/>
              <a:t>3</a:t>
            </a:r>
            <a:r>
              <a:rPr lang="ru-RU" sz="1400" dirty="0"/>
              <a:t> суток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6A1E02B-1A0A-43D0-B9EC-8A7C08901767}"/>
              </a:ext>
            </a:extLst>
          </p:cNvPr>
          <p:cNvSpPr/>
          <p:nvPr/>
        </p:nvSpPr>
        <p:spPr>
          <a:xfrm>
            <a:off x="10113111" y="2138913"/>
            <a:ext cx="1578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не более </a:t>
            </a:r>
            <a:r>
              <a:rPr lang="en-US" sz="1400" dirty="0"/>
              <a:t>10</a:t>
            </a:r>
            <a:r>
              <a:rPr lang="ru-RU" sz="1400" dirty="0"/>
              <a:t> суток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4978771-236B-4A78-B8E1-6C26D2BB61F3}"/>
              </a:ext>
            </a:extLst>
          </p:cNvPr>
          <p:cNvSpPr/>
          <p:nvPr/>
        </p:nvSpPr>
        <p:spPr>
          <a:xfrm>
            <a:off x="10054393" y="4077259"/>
            <a:ext cx="14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не более </a:t>
            </a:r>
            <a:r>
              <a:rPr lang="en-US" sz="1400" dirty="0"/>
              <a:t>7</a:t>
            </a:r>
            <a:r>
              <a:rPr lang="ru-RU" sz="1400" dirty="0"/>
              <a:t> суток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41B836C-5F61-469B-92C2-CA335C843C5C}"/>
              </a:ext>
            </a:extLst>
          </p:cNvPr>
          <p:cNvSpPr/>
          <p:nvPr/>
        </p:nvSpPr>
        <p:spPr>
          <a:xfrm>
            <a:off x="2785169" y="6065998"/>
            <a:ext cx="877355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50" i="1" dirty="0">
                <a:solidFill>
                  <a:schemeClr val="bg1">
                    <a:lumMod val="50000"/>
                  </a:schemeClr>
                </a:solidFill>
              </a:rPr>
              <a:t>В малонаселенных и труднодоступных местностях орган государственной власти субъекта Российской Федерации, уполномоченный в области</a:t>
            </a:r>
            <a:endParaRPr lang="en-US" sz="1050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1050" i="1" dirty="0">
                <a:solidFill>
                  <a:schemeClr val="bg1">
                    <a:lumMod val="50000"/>
                  </a:schemeClr>
                </a:solidFill>
              </a:rPr>
              <a:t>обращения с ТКО (КГО), вправе по согласованию с главным государственным санитарным врачом по субъекту Российской Федерации</a:t>
            </a:r>
            <a:endParaRPr lang="en-US" sz="1050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1050" i="1" dirty="0">
                <a:solidFill>
                  <a:schemeClr val="bg1">
                    <a:lumMod val="50000"/>
                  </a:schemeClr>
                </a:solidFill>
              </a:rPr>
              <a:t>принимать решение об изменении периодичности вывоза ТКО (КГО).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5A565D-78B8-47C0-AEF9-01C5AA30E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2" y="534476"/>
            <a:ext cx="6742857" cy="625714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92C73B6-1645-4FE4-8CCC-0DB9B6ACAB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680" y="1736678"/>
            <a:ext cx="620634" cy="621900"/>
          </a:xfrm>
          <a:prstGeom prst="rect">
            <a:avLst/>
          </a:prstGeom>
        </p:spPr>
      </p:pic>
      <p:sp>
        <p:nvSpPr>
          <p:cNvPr id="19" name="Дуга 18">
            <a:extLst>
              <a:ext uri="{FF2B5EF4-FFF2-40B4-BE49-F238E27FC236}">
                <a16:creationId xmlns:a16="http://schemas.microsoft.com/office/drawing/2014/main" id="{CBE8F6EB-1E03-475F-9F33-7FF1AEAEF3B5}"/>
              </a:ext>
            </a:extLst>
          </p:cNvPr>
          <p:cNvSpPr/>
          <p:nvPr/>
        </p:nvSpPr>
        <p:spPr>
          <a:xfrm rot="5400000">
            <a:off x="-348789" y="767695"/>
            <a:ext cx="1587917" cy="189094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>
            <a:extLst>
              <a:ext uri="{FF2B5EF4-FFF2-40B4-BE49-F238E27FC236}">
                <a16:creationId xmlns:a16="http://schemas.microsoft.com/office/drawing/2014/main" id="{5560B4C4-44F6-4D0B-9589-6D327DE67E33}"/>
              </a:ext>
            </a:extLst>
          </p:cNvPr>
          <p:cNvSpPr/>
          <p:nvPr/>
        </p:nvSpPr>
        <p:spPr>
          <a:xfrm rot="5400000">
            <a:off x="-806584" y="373954"/>
            <a:ext cx="2503505" cy="272544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01B68E-E521-4E08-983A-BD4F015CA536}"/>
              </a:ext>
            </a:extLst>
          </p:cNvPr>
          <p:cNvSpPr txBox="1"/>
          <p:nvPr/>
        </p:nvSpPr>
        <p:spPr>
          <a:xfrm>
            <a:off x="2701540" y="2270452"/>
            <a:ext cx="175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Предотвращение нарушений</a:t>
            </a:r>
          </a:p>
        </p:txBody>
      </p:sp>
    </p:spTree>
    <p:extLst>
      <p:ext uri="{BB962C8B-B14F-4D97-AF65-F5344CB8AC3E}">
        <p14:creationId xmlns:p14="http://schemas.microsoft.com/office/powerpoint/2010/main" val="1306112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CF0C8-A253-4CB2-AFDA-C7E839A4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Раздельный сбор отходов (РСО)</a:t>
            </a:r>
          </a:p>
        </p:txBody>
      </p:sp>
      <p:sp>
        <p:nvSpPr>
          <p:cNvPr id="4" name="Объект 4">
            <a:extLst>
              <a:ext uri="{FF2B5EF4-FFF2-40B4-BE49-F238E27FC236}">
                <a16:creationId xmlns:a16="http://schemas.microsoft.com/office/drawing/2014/main" id="{3F95FFA2-AFD3-4FE8-8AC1-864B43F9D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77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9" tIns="45719" rIns="91439" bIns="45719">
            <a:spAutoFit/>
          </a:bodyPr>
          <a:lstStyle/>
          <a:p>
            <a:pPr marL="0" indent="0">
              <a:lnSpc>
                <a:spcPts val="2133"/>
              </a:lnSpc>
              <a:buNone/>
            </a:pPr>
            <a:endParaRPr lang="en-US" sz="2267" dirty="0"/>
          </a:p>
          <a:p>
            <a:pPr marL="380990" indent="-380990">
              <a:lnSpc>
                <a:spcPts val="2133"/>
              </a:lnSpc>
              <a:buFont typeface="Wingdings" panose="05000000000000000000" pitchFamily="2" charset="2"/>
              <a:buChar char="q"/>
            </a:pPr>
            <a:r>
              <a:rPr lang="ru-RU" sz="2130" b="1" dirty="0">
                <a:solidFill>
                  <a:schemeClr val="accent1">
                    <a:lumMod val="50000"/>
                  </a:schemeClr>
                </a:solidFill>
              </a:rPr>
              <a:t>Раздельный сбор отходов (РСО):</a:t>
            </a:r>
          </a:p>
          <a:p>
            <a:r>
              <a:rPr lang="ru-RU" sz="1200" dirty="0"/>
              <a:t>На территории Пермского края «пилотный проект» по раздельному сбору отходов (далее – РСО) реализуется с августа 2020 года. </a:t>
            </a:r>
          </a:p>
          <a:p>
            <a:r>
              <a:rPr lang="ru-RU" sz="1200" dirty="0"/>
              <a:t>Раздельное накопление отходов происходит </a:t>
            </a:r>
            <a:r>
              <a:rPr lang="ru-RU" sz="1200" dirty="0" err="1"/>
              <a:t>двухконтейнерным</a:t>
            </a:r>
            <a:r>
              <a:rPr lang="ru-RU" sz="1200" dirty="0"/>
              <a:t> способом по системе «сухая» и «мокрая» фракции. </a:t>
            </a:r>
          </a:p>
          <a:p>
            <a:r>
              <a:rPr lang="ru-RU" sz="1200" dirty="0"/>
              <a:t>Раздельное накопление отходов внедряется в муниципальных образованиях Пермского края, с территории которых твердые коммунальные отходы (далее – ТКО) транспортируются на объекты обработки ТКО согласно территориальной схеме обращения с отходами. По мере ввода объектов обработки в эксплуатацию, территории внедрения раздельного сбора расширяются.</a:t>
            </a:r>
          </a:p>
          <a:p>
            <a:r>
              <a:rPr lang="ru-RU" sz="1200" dirty="0"/>
              <a:t>В настоящее время на территории Пермского края функционируют 5 объектов обработки: </a:t>
            </a:r>
          </a:p>
          <a:p>
            <a:pPr>
              <a:buFont typeface="+mj-lt"/>
              <a:buAutoNum type="arabicPeriod"/>
            </a:pPr>
            <a:r>
              <a:rPr lang="ru-RU" sz="1200" dirty="0"/>
              <a:t>мусоросортировочный комплекс с. Лобаново</a:t>
            </a:r>
          </a:p>
          <a:p>
            <a:pPr>
              <a:buFont typeface="+mj-lt"/>
              <a:buAutoNum type="arabicPeriod"/>
            </a:pPr>
            <a:r>
              <a:rPr lang="ru-RU" sz="1200" dirty="0"/>
              <a:t> мусоросортировочный комплекс г. Краснокамска</a:t>
            </a:r>
          </a:p>
          <a:p>
            <a:pPr>
              <a:buFont typeface="+mj-lt"/>
              <a:buAutoNum type="arabicPeriod"/>
            </a:pPr>
            <a:r>
              <a:rPr lang="ru-RU" sz="1200" dirty="0"/>
              <a:t> мусоросортировочная станция при полигоне г. Кудымкара</a:t>
            </a:r>
          </a:p>
          <a:p>
            <a:pPr>
              <a:buFont typeface="+mj-lt"/>
              <a:buAutoNum type="arabicPeriod"/>
            </a:pPr>
            <a:r>
              <a:rPr lang="ru-RU" sz="1200" dirty="0"/>
              <a:t>объект обработки </a:t>
            </a:r>
            <a:r>
              <a:rPr lang="ru-RU" sz="1200" dirty="0" err="1"/>
              <a:t>Лысьвенского</a:t>
            </a:r>
            <a:r>
              <a:rPr lang="ru-RU" sz="1200" dirty="0"/>
              <a:t> городского округа</a:t>
            </a:r>
          </a:p>
          <a:p>
            <a:pPr>
              <a:buFont typeface="+mj-lt"/>
              <a:buAutoNum type="arabicPeriod"/>
            </a:pPr>
            <a:r>
              <a:rPr lang="ru-RU" sz="1200" dirty="0"/>
              <a:t> мусоросортировочная станция Чайковского городского округа.</a:t>
            </a:r>
          </a:p>
          <a:p>
            <a:pPr marL="0" indent="0">
              <a:lnSpc>
                <a:spcPts val="2133"/>
              </a:lnSpc>
              <a:buNone/>
            </a:pPr>
            <a:br>
              <a:rPr lang="ru-RU" sz="2267" dirty="0"/>
            </a:br>
            <a:endParaRPr lang="ru-RU" sz="2267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518C04-7946-4307-9DDF-5C5C6F4F2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65" y="2302000"/>
            <a:ext cx="535719" cy="51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61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5115F-6DA5-47FC-B482-619C50FE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Раздельный сбор отходов (РСО)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0A1CC8D3-2D20-49E9-8743-BDE41B95D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191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9" tIns="45719" rIns="91439" bIns="45719">
            <a:spAutoFit/>
          </a:bodyPr>
          <a:lstStyle/>
          <a:p>
            <a:pPr marL="0" indent="0">
              <a:lnSpc>
                <a:spcPts val="2133"/>
              </a:lnSpc>
              <a:buNone/>
            </a:pPr>
            <a:endParaRPr lang="en-US" sz="2267" dirty="0"/>
          </a:p>
          <a:p>
            <a:pPr marL="380990" indent="-380990">
              <a:lnSpc>
                <a:spcPts val="2133"/>
              </a:lnSpc>
              <a:buFont typeface="Wingdings" panose="05000000000000000000" pitchFamily="2" charset="2"/>
              <a:buChar char="q"/>
            </a:pPr>
            <a:r>
              <a:rPr lang="ru-RU" sz="2130" b="1" dirty="0">
                <a:solidFill>
                  <a:schemeClr val="accent1">
                    <a:lumMod val="50000"/>
                  </a:schemeClr>
                </a:solidFill>
              </a:rPr>
              <a:t>Раздельный сбор отходов (РСО):</a:t>
            </a:r>
          </a:p>
          <a:p>
            <a:r>
              <a:rPr lang="ru-RU" sz="1400" dirty="0"/>
              <a:t>Отходы, накопленные в контейнерах для РСО (сухие отходы), отдельной машиной направляются на соответствующие объекты обработки. Вывоз ТКО осуществляется 1 раз в 7 дней.</a:t>
            </a:r>
          </a:p>
          <a:p>
            <a:r>
              <a:rPr lang="ru-RU" sz="1400" dirty="0"/>
              <a:t>Раздельное накопление отходов на территории Чайковского городского округа планируется осуществлять с апреля 2024 г. </a:t>
            </a:r>
          </a:p>
          <a:p>
            <a:r>
              <a:rPr lang="ru-RU" sz="1400" dirty="0"/>
              <a:t>В 2024 г. планируется установить 35 контейнеров под РСО.</a:t>
            </a:r>
          </a:p>
          <a:p>
            <a:pPr marL="0" indent="0">
              <a:lnSpc>
                <a:spcPts val="2133"/>
              </a:lnSpc>
              <a:buNone/>
            </a:pPr>
            <a:br>
              <a:rPr lang="ru-RU" sz="2267" dirty="0"/>
            </a:br>
            <a:endParaRPr lang="ru-RU" sz="2267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4A0B46-F7E8-4300-A907-BB59996B6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99" y="2222101"/>
            <a:ext cx="535719" cy="5122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E580B3-2B85-42EE-820F-4C1B02150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86" y="4905125"/>
            <a:ext cx="9632272" cy="145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67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A421F-158A-43EA-A35F-274BCB394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Раздельный сбор отходов (РСО)</a:t>
            </a:r>
          </a:p>
        </p:txBody>
      </p:sp>
      <p:sp>
        <p:nvSpPr>
          <p:cNvPr id="4" name="Объект 4">
            <a:extLst>
              <a:ext uri="{FF2B5EF4-FFF2-40B4-BE49-F238E27FC236}">
                <a16:creationId xmlns:a16="http://schemas.microsoft.com/office/drawing/2014/main" id="{C93C9AC6-86ED-486E-9FEF-6F2F3C613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7" y="1690688"/>
            <a:ext cx="10990555" cy="48150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9" tIns="45719" rIns="91439" bIns="45719">
            <a:spAutoFit/>
          </a:bodyPr>
          <a:lstStyle/>
          <a:p>
            <a:pPr marL="0" indent="0">
              <a:lnSpc>
                <a:spcPts val="2133"/>
              </a:lnSpc>
              <a:buNone/>
            </a:pPr>
            <a:endParaRPr lang="en-US" sz="2267" dirty="0"/>
          </a:p>
          <a:p>
            <a:pPr marL="380990" indent="-380990">
              <a:lnSpc>
                <a:spcPts val="2133"/>
              </a:lnSpc>
              <a:buFont typeface="Wingdings" panose="05000000000000000000" pitchFamily="2" charset="2"/>
              <a:buChar char="q"/>
            </a:pPr>
            <a:r>
              <a:rPr lang="ru-RU" sz="2130" b="1" dirty="0">
                <a:solidFill>
                  <a:schemeClr val="accent1">
                    <a:lumMod val="50000"/>
                  </a:schemeClr>
                </a:solidFill>
              </a:rPr>
              <a:t>В настоящее время контейнеры под РСО установлены на контейнерных площадках по адресам (г. Чайковский):</a:t>
            </a:r>
          </a:p>
          <a:p>
            <a:pPr marL="380990" indent="-380990">
              <a:lnSpc>
                <a:spcPts val="2133"/>
              </a:lnSpc>
              <a:buFont typeface="Wingdings" panose="05000000000000000000" pitchFamily="2" charset="2"/>
              <a:buChar char="q"/>
            </a:pPr>
            <a:endParaRPr lang="ru-RU" sz="213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ru-RU" sz="1200" dirty="0"/>
              <a:t>Чайковский, Декабристов,д.1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ru-RU" sz="1200" dirty="0"/>
              <a:t>Чайковский, Комсомольская, д.2/2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ru-RU" sz="1200" dirty="0"/>
              <a:t>Чайковский, Декабристов, д.11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ru-RU" sz="1200" dirty="0"/>
              <a:t>Чайковский, Декабристов, д.23 корп.3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ru-RU" sz="1200" dirty="0"/>
              <a:t>Чайковский, Декабристов, д.28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ru-RU" sz="1200" dirty="0"/>
              <a:t>Чайковский, Декабристов, д.6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ru-RU" sz="1200" dirty="0"/>
              <a:t>Чайковский, </a:t>
            </a:r>
            <a:r>
              <a:rPr lang="ru-RU" sz="1200" dirty="0" err="1"/>
              <a:t>Текстильчков</a:t>
            </a:r>
            <a:r>
              <a:rPr lang="ru-RU" sz="1200" dirty="0"/>
              <a:t>, д.10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ru-RU" sz="1200" dirty="0"/>
              <a:t>Чайковский, Нефтяников, д.6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ru-RU" sz="1200" dirty="0"/>
              <a:t>Чайковский, Нефтяников, д.14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ru-RU" sz="1200" dirty="0"/>
              <a:t>Чайковский, Нефтяников, д.8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ru-RU" sz="1200" dirty="0"/>
              <a:t>Чайковский, </a:t>
            </a:r>
            <a:r>
              <a:rPr lang="ru-RU" sz="1200" dirty="0" err="1"/>
              <a:t>Сереневый</a:t>
            </a:r>
            <a:r>
              <a:rPr lang="ru-RU" sz="1200" dirty="0"/>
              <a:t> </a:t>
            </a:r>
            <a:r>
              <a:rPr lang="ru-RU" sz="1200" dirty="0" err="1"/>
              <a:t>бр</a:t>
            </a:r>
            <a:r>
              <a:rPr lang="ru-RU" sz="1200" dirty="0"/>
              <a:t>, д.5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ru-RU" sz="1200" dirty="0"/>
              <a:t>Чайковский, Мира, д.19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ru-RU" sz="1200" dirty="0"/>
              <a:t>Чайковский, Мира, д.1/2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ru-RU" sz="1200" dirty="0"/>
              <a:t>Чайковский, Вокзальная, д.1/4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ru-RU" sz="1200" dirty="0"/>
              <a:t>Чайковский, Карла Маркса, д.11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ru-RU" sz="1200" dirty="0"/>
              <a:t>Чайковский, </a:t>
            </a:r>
            <a:r>
              <a:rPr lang="ru-RU" sz="1200" dirty="0" err="1"/>
              <a:t>Кабалевского</a:t>
            </a:r>
            <a:r>
              <a:rPr lang="ru-RU" sz="1200" dirty="0"/>
              <a:t>, д.24/1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ru-RU" sz="1200" dirty="0"/>
              <a:t>Чайковский, Вокзальная, д.3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ru-RU" sz="1200" dirty="0"/>
              <a:t>Чайковский, Ленина, д.43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ru-RU" sz="1200" dirty="0"/>
              <a:t>Чайковский, </a:t>
            </a:r>
            <a:r>
              <a:rPr lang="ru-RU" sz="1200" dirty="0" err="1"/>
              <a:t>Советкая</a:t>
            </a:r>
            <a:r>
              <a:rPr lang="ru-RU" sz="1200" dirty="0"/>
              <a:t>, д.9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4CEB17-93BC-4DB6-BE5D-4DE53177F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19" y="2168835"/>
            <a:ext cx="528962" cy="5057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319E0A-B4C8-47C5-AFE0-1D95AFEF1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72" y="3156107"/>
            <a:ext cx="2016156" cy="3024234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B099AA2-2DAE-4BEE-BDEF-A2324733C4F3}"/>
              </a:ext>
            </a:extLst>
          </p:cNvPr>
          <p:cNvSpPr/>
          <p:nvPr/>
        </p:nvSpPr>
        <p:spPr>
          <a:xfrm>
            <a:off x="9232777" y="4447714"/>
            <a:ext cx="798990" cy="96817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РСО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063A25-69FC-44F0-AB0C-38C1C8BBF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63" y="3349636"/>
            <a:ext cx="4986277" cy="2697203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9C5D0F-46C8-446E-BDBB-7DAA2A60A9B2}"/>
              </a:ext>
            </a:extLst>
          </p:cNvPr>
          <p:cNvSpPr txBox="1"/>
          <p:nvPr/>
        </p:nvSpPr>
        <p:spPr>
          <a:xfrm>
            <a:off x="4027596" y="3429000"/>
            <a:ext cx="39880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</a:rPr>
              <a:t>Раздельное накопление отходов на территории Чайковского городского округа планируется осуществлять с апреля 2024 г. </a:t>
            </a:r>
          </a:p>
          <a:p>
            <a:endParaRPr lang="ru-RU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Так, на территории г. Чайковский будет установлено 28 оранжевых контейнеров для складирования таких отходов, как стекло, металл, пластик различных видов, картон, бумага.</a:t>
            </a:r>
          </a:p>
          <a:p>
            <a:endParaRPr lang="ru-RU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 Всего в г. Чайковский в 2024 г. планируется установить 35 таких контейнеров.</a:t>
            </a:r>
          </a:p>
        </p:txBody>
      </p:sp>
    </p:spTree>
    <p:extLst>
      <p:ext uri="{BB962C8B-B14F-4D97-AF65-F5344CB8AC3E}">
        <p14:creationId xmlns:p14="http://schemas.microsoft.com/office/powerpoint/2010/main" val="3290357201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CA80104-95CC-4798-BC9F-179C1006B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dirty="0" lang="ru-RU"/>
              <a:t>Раздельный сбор отходов (РСО)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50ADCA5-2F6F-47A8-9DD6-1760A023F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15" y="1447535"/>
            <a:ext cx="10702771" cy="52666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bIns="45719" lIns="91439" rIns="91439" tIns="45719" wrap="square">
            <a:spAutoFit/>
          </a:bodyPr>
          <a:lstStyle/>
          <a:p>
            <a:pPr indent="0" marL="0">
              <a:lnSpc>
                <a:spcPts val="2133"/>
              </a:lnSpc>
              <a:buNone/>
            </a:pPr>
            <a:endParaRPr dirty="0" lang="en-US" sz="2267"/>
          </a:p>
          <a:p>
            <a:pPr indent="-380990" marL="380990">
              <a:lnSpc>
                <a:spcPts val="2133"/>
              </a:lnSpc>
              <a:buFont charset="2" panose="05000000000000000000" pitchFamily="2" typeface="Wingdings"/>
              <a:buChar char="q"/>
            </a:pPr>
            <a:r>
              <a:rPr b="1" dirty="0" lang="ru-RU" sz="2130">
                <a:solidFill>
                  <a:schemeClr val="accent1">
                    <a:lumMod val="50000"/>
                  </a:schemeClr>
                </a:solidFill>
              </a:rPr>
              <a:t>Какие виды отходов можно складировать в контейнеры под РСО</a:t>
            </a:r>
          </a:p>
          <a:p>
            <a:pPr indent="0" lvl="0" marL="0">
              <a:lnSpc>
                <a:spcPts val="1200"/>
              </a:lnSpc>
              <a:spcBef>
                <a:spcPts val="0"/>
              </a:spcBef>
              <a:buNone/>
            </a:pPr>
            <a:br>
              <a:rPr dirty="0" lang="ru-RU" sz="2400"/>
            </a:br>
            <a:r>
              <a:rPr dirty="0" lang="ru-RU" sz="2400"/>
              <a:t> </a:t>
            </a:r>
            <a:r>
              <a:rPr dirty="0" lang="ru-RU" sz="1050"/>
              <a:t>   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dirty="0" lang="ru-RU" sz="1050"/>
              <a:t>бутылки из-под напитков (воды, молока, газировки) и растительного масла;</a:t>
            </a:r>
          </a:p>
          <a:p>
            <a:pPr lvl="0">
              <a:lnSpc>
                <a:spcPts val="1200"/>
              </a:lnSpc>
              <a:spcBef>
                <a:spcPts val="0"/>
              </a:spcBef>
            </a:pPr>
            <a:r>
              <a:rPr dirty="0" lang="ru-RU" sz="1050"/>
              <a:t>прозрачные одноразовые контейнеры из-под фруктов, ягод и печенья;</a:t>
            </a:r>
          </a:p>
          <a:p>
            <a:pPr lvl="0">
              <a:lnSpc>
                <a:spcPts val="1200"/>
              </a:lnSpc>
              <a:spcBef>
                <a:spcPts val="0"/>
              </a:spcBef>
            </a:pPr>
            <a:r>
              <a:rPr dirty="0" lang="ru-RU" sz="1050"/>
              <a:t>емкости от косметических и бытовых средств;</a:t>
            </a:r>
          </a:p>
          <a:p>
            <a:pPr lvl="0">
              <a:lnSpc>
                <a:spcPts val="1200"/>
              </a:lnSpc>
              <a:spcBef>
                <a:spcPts val="0"/>
              </a:spcBef>
            </a:pPr>
            <a:r>
              <a:rPr dirty="0" lang="ru-RU" sz="1050"/>
              <a:t>коробки от игрушек и зубных щеток.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dirty="0" lang="ru-RU" sz="1100"/>
              <a:t>     </a:t>
            </a:r>
          </a:p>
          <a:p>
            <a:pPr indent="0" marL="252000">
              <a:lnSpc>
                <a:spcPts val="1200"/>
              </a:lnSpc>
              <a:spcBef>
                <a:spcPts val="0"/>
              </a:spcBef>
              <a:buNone/>
            </a:pPr>
            <a:r>
              <a:rPr dirty="0" lang="ru-RU" sz="1100"/>
              <a:t>гофрированный картон</a:t>
            </a:r>
            <a:endParaRPr b="1" dirty="0" lang="ru-RU" sz="1100"/>
          </a:p>
          <a:p>
            <a:pPr indent="0" marL="252000">
              <a:lnSpc>
                <a:spcPts val="1200"/>
              </a:lnSpc>
              <a:spcBef>
                <a:spcPts val="0"/>
              </a:spcBef>
              <a:buNone/>
            </a:pPr>
            <a:r>
              <a:rPr dirty="0" lang="ru-RU" sz="1100"/>
              <a:t>Имеет маркировку 20 (PAP). Из него делают коробки для посылок, мебели, бытовой техники.</a:t>
            </a:r>
          </a:p>
          <a:p>
            <a:pPr indent="0" marL="252000">
              <a:lnSpc>
                <a:spcPts val="1200"/>
              </a:lnSpc>
              <a:spcBef>
                <a:spcPts val="0"/>
              </a:spcBef>
              <a:buNone/>
            </a:pPr>
            <a:r>
              <a:rPr dirty="0" lang="ru-RU" sz="1100"/>
              <a:t>Картон</a:t>
            </a:r>
          </a:p>
          <a:p>
            <a:pPr indent="0" marL="252000">
              <a:lnSpc>
                <a:spcPts val="1200"/>
              </a:lnSpc>
              <a:spcBef>
                <a:spcPts val="0"/>
              </a:spcBef>
              <a:buNone/>
            </a:pPr>
            <a:r>
              <a:rPr dirty="0" lang="ru-RU" sz="1100"/>
              <a:t>Имеет маркировку 21 (PAP). Из него делают открытки, упаковки для лекарств и БАДов, обложки книг, подарочные коробки.</a:t>
            </a:r>
          </a:p>
          <a:p>
            <a:pPr indent="0" marL="252000">
              <a:lnSpc>
                <a:spcPts val="1200"/>
              </a:lnSpc>
              <a:spcBef>
                <a:spcPts val="0"/>
              </a:spcBef>
              <a:buNone/>
            </a:pPr>
            <a:r>
              <a:rPr dirty="0" lang="ru-RU" sz="1100"/>
              <a:t>Бумага</a:t>
            </a:r>
          </a:p>
          <a:p>
            <a:pPr indent="0" marL="252000">
              <a:lnSpc>
                <a:spcPts val="1200"/>
              </a:lnSpc>
              <a:spcBef>
                <a:spcPts val="0"/>
              </a:spcBef>
              <a:buNone/>
            </a:pPr>
            <a:r>
              <a:rPr dirty="0" lang="ru-RU" sz="1100"/>
              <a:t>Имеет маркировку 22 (PAP). Из нее делают бумагу для печати, пакеты, конверты, журналы, газеты.</a:t>
            </a:r>
          </a:p>
          <a:p>
            <a:pPr indent="0" marL="252000">
              <a:lnSpc>
                <a:spcPts val="1200"/>
              </a:lnSpc>
              <a:spcBef>
                <a:spcPts val="0"/>
              </a:spcBef>
              <a:buNone/>
            </a:pPr>
            <a:r>
              <a:rPr dirty="0" lang="ru-RU" sz="1100"/>
              <a:t>Как макулатуру можно сдать изделия с маркировкой 20–22 (PAP).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endParaRPr dirty="0" lang="ru-RU" sz="1100"/>
          </a:p>
          <a:p>
            <a:pPr indent="0" marL="252000">
              <a:lnSpc>
                <a:spcPts val="1200"/>
              </a:lnSpc>
              <a:spcBef>
                <a:spcPts val="0"/>
              </a:spcBef>
              <a:buNone/>
            </a:pPr>
            <a:r>
              <a:rPr dirty="0" lang="ru-RU" sz="1050"/>
              <a:t>Изделия из алюминия:</a:t>
            </a:r>
          </a:p>
          <a:p>
            <a:pPr indent="0" lvl="0" marL="252000">
              <a:lnSpc>
                <a:spcPts val="1200"/>
              </a:lnSpc>
              <a:spcBef>
                <a:spcPts val="0"/>
              </a:spcBef>
              <a:buNone/>
            </a:pPr>
            <a:r>
              <a:rPr dirty="0" lang="ru-RU" sz="1050"/>
              <a:t>банки из-под напитков;</a:t>
            </a:r>
          </a:p>
          <a:p>
            <a:pPr indent="0" lvl="0" marL="252000">
              <a:lnSpc>
                <a:spcPts val="1200"/>
              </a:lnSpc>
              <a:spcBef>
                <a:spcPts val="0"/>
              </a:spcBef>
              <a:buNone/>
            </a:pPr>
            <a:r>
              <a:rPr dirty="0" lang="ru-RU" sz="1050"/>
              <a:t>одноразовые контейнеры из-под выпечки и для запекания/копчения;</a:t>
            </a:r>
          </a:p>
          <a:p>
            <a:pPr indent="0" lvl="0" marL="252000">
              <a:lnSpc>
                <a:spcPts val="1200"/>
              </a:lnSpc>
              <a:spcBef>
                <a:spcPts val="0"/>
              </a:spcBef>
              <a:buNone/>
            </a:pPr>
            <a:r>
              <a:rPr dirty="0" lang="ru-RU" sz="1050"/>
              <a:t>баллончики от косметических средств;</a:t>
            </a:r>
          </a:p>
          <a:p>
            <a:pPr indent="0" lvl="0" marL="252000">
              <a:lnSpc>
                <a:spcPts val="1200"/>
              </a:lnSpc>
              <a:spcBef>
                <a:spcPts val="0"/>
              </a:spcBef>
              <a:buNone/>
            </a:pPr>
            <a:r>
              <a:rPr dirty="0" lang="ru-RU" sz="1050"/>
              <a:t>тюбики от мазей, кремов;</a:t>
            </a:r>
          </a:p>
          <a:p>
            <a:pPr indent="0" lvl="0" marL="252000">
              <a:lnSpc>
                <a:spcPts val="1200"/>
              </a:lnSpc>
              <a:spcBef>
                <a:spcPts val="0"/>
              </a:spcBef>
              <a:buNone/>
            </a:pPr>
            <a:r>
              <a:rPr dirty="0" lang="ru-RU" sz="1050"/>
              <a:t>посуда.</a:t>
            </a:r>
          </a:p>
          <a:p>
            <a:pPr indent="0" marL="252000">
              <a:lnSpc>
                <a:spcPts val="1200"/>
              </a:lnSpc>
              <a:spcBef>
                <a:spcPts val="0"/>
              </a:spcBef>
              <a:buNone/>
            </a:pPr>
            <a:r>
              <a:rPr dirty="0" lang="ru-RU" sz="1050"/>
              <a:t>Изделия из жести:</a:t>
            </a:r>
          </a:p>
          <a:p>
            <a:pPr indent="0" lvl="0" marL="252000">
              <a:lnSpc>
                <a:spcPts val="1200"/>
              </a:lnSpc>
              <a:spcBef>
                <a:spcPts val="0"/>
              </a:spcBef>
              <a:buNone/>
            </a:pPr>
            <a:r>
              <a:rPr dirty="0" lang="ru-RU" sz="1050"/>
              <a:t>консервные банки;</a:t>
            </a:r>
          </a:p>
          <a:p>
            <a:pPr indent="0" lvl="0" marL="252000">
              <a:lnSpc>
                <a:spcPts val="1200"/>
              </a:lnSpc>
              <a:spcBef>
                <a:spcPts val="0"/>
              </a:spcBef>
              <a:buNone/>
            </a:pPr>
            <a:r>
              <a:rPr dirty="0" lang="ru-RU" sz="1050"/>
              <a:t>аэрозольные баллончики;</a:t>
            </a:r>
          </a:p>
          <a:p>
            <a:pPr indent="0" lvl="0" marL="252000">
              <a:lnSpc>
                <a:spcPts val="1200"/>
              </a:lnSpc>
              <a:spcBef>
                <a:spcPts val="0"/>
              </a:spcBef>
              <a:buNone/>
            </a:pPr>
            <a:r>
              <a:rPr dirty="0" lang="ru-RU" sz="1050"/>
              <a:t>банки от лакокрасочных изделий;</a:t>
            </a:r>
          </a:p>
          <a:p>
            <a:pPr indent="0" lvl="0" marL="252000">
              <a:lnSpc>
                <a:spcPts val="1200"/>
              </a:lnSpc>
              <a:spcBef>
                <a:spcPts val="0"/>
              </a:spcBef>
              <a:buNone/>
            </a:pPr>
            <a:r>
              <a:rPr dirty="0" lang="ru-RU" sz="1050"/>
              <a:t>металлические крышки от банок и бутылок.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10B1D1-05DA-4C46-A7AB-7426EB1FD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34" y="2083426"/>
            <a:ext cx="456091" cy="4360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CC8F94-8190-4D9F-A8ED-8B2CD99C8F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66" l="50346" r="1693"/>
          <a:stretch/>
        </p:blipFill>
        <p:spPr>
          <a:xfrm>
            <a:off x="489288" y="2687378"/>
            <a:ext cx="459986" cy="76193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636D26-DF26-44DA-BD25-4A8BCD16DD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91" r="54514" t="731"/>
          <a:stretch/>
        </p:blipFill>
        <p:spPr>
          <a:xfrm>
            <a:off x="515727" y="3637753"/>
            <a:ext cx="459986" cy="8078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39FD9A1-138A-4E0E-93ED-F9EAB6805D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" l="51517" r="-19" t="57201"/>
          <a:stretch/>
        </p:blipFill>
        <p:spPr>
          <a:xfrm>
            <a:off x="489288" y="4822459"/>
            <a:ext cx="512864" cy="80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7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1F27C-7F10-457E-9FA6-8D5889DA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17190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dirty="0"/>
              <a:t>«Мусорная» реформа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6D325EC-DDB5-457A-A0CD-542764A50625}"/>
              </a:ext>
            </a:extLst>
          </p:cNvPr>
          <p:cNvSpPr/>
          <p:nvPr/>
        </p:nvSpPr>
        <p:spPr>
          <a:xfrm>
            <a:off x="905204" y="1156096"/>
            <a:ext cx="9094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До 2019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ED92954-E4DF-442E-804C-B88DF26F7EC5}"/>
              </a:ext>
            </a:extLst>
          </p:cNvPr>
          <p:cNvSpPr/>
          <p:nvPr/>
        </p:nvSpPr>
        <p:spPr>
          <a:xfrm>
            <a:off x="870275" y="3491647"/>
            <a:ext cx="1100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После 2019</a:t>
            </a: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78474970-9806-4C9A-9793-3995A6F043CE}"/>
              </a:ext>
            </a:extLst>
          </p:cNvPr>
          <p:cNvGrpSpPr/>
          <p:nvPr/>
        </p:nvGrpSpPr>
        <p:grpSpPr>
          <a:xfrm>
            <a:off x="959059" y="4048340"/>
            <a:ext cx="8915464" cy="2319367"/>
            <a:chOff x="195572" y="3710983"/>
            <a:chExt cx="8915464" cy="2319367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99EE1D2A-D8DE-4B37-98D7-9D67F3D9DFED}"/>
                </a:ext>
              </a:extLst>
            </p:cNvPr>
            <p:cNvGrpSpPr/>
            <p:nvPr/>
          </p:nvGrpSpPr>
          <p:grpSpPr>
            <a:xfrm>
              <a:off x="195572" y="3710983"/>
              <a:ext cx="8915464" cy="2319367"/>
              <a:chOff x="83461" y="2935357"/>
              <a:chExt cx="8915464" cy="2319367"/>
            </a:xfrm>
          </p:grpSpPr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id="{7638F24A-F532-4197-B924-34CB29CA23B3}"/>
                  </a:ext>
                </a:extLst>
              </p:cNvPr>
              <p:cNvGrpSpPr/>
              <p:nvPr/>
            </p:nvGrpSpPr>
            <p:grpSpPr>
              <a:xfrm>
                <a:off x="83461" y="3192050"/>
                <a:ext cx="1509477" cy="735938"/>
                <a:chOff x="-428265" y="3809340"/>
                <a:chExt cx="1690468" cy="934297"/>
              </a:xfrm>
            </p:grpSpPr>
            <p:pic>
              <p:nvPicPr>
                <p:cNvPr id="20" name="Рисунок 19">
                  <a:extLst>
                    <a:ext uri="{FF2B5EF4-FFF2-40B4-BE49-F238E27FC236}">
                      <a16:creationId xmlns:a16="http://schemas.microsoft.com/office/drawing/2014/main" id="{40F2E29D-E94D-4B42-B6CC-DA5DDDB18C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7906" y="3809340"/>
                  <a:ext cx="934297" cy="934297"/>
                </a:xfrm>
                <a:prstGeom prst="rect">
                  <a:avLst/>
                </a:prstGeom>
              </p:spPr>
            </p:pic>
            <p:sp>
              <p:nvSpPr>
                <p:cNvPr id="21" name="Прямоугольник 20">
                  <a:extLst>
                    <a:ext uri="{FF2B5EF4-FFF2-40B4-BE49-F238E27FC236}">
                      <a16:creationId xmlns:a16="http://schemas.microsoft.com/office/drawing/2014/main" id="{772652D5-02FE-46B4-9E9A-A2104F6A73AC}"/>
                    </a:ext>
                  </a:extLst>
                </p:cNvPr>
                <p:cNvSpPr/>
                <p:nvPr/>
              </p:nvSpPr>
              <p:spPr>
                <a:xfrm>
                  <a:off x="-428265" y="4122600"/>
                  <a:ext cx="815074" cy="3907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400" dirty="0">
                      <a:solidFill>
                        <a:schemeClr val="bg1">
                          <a:lumMod val="50000"/>
                        </a:schemeClr>
                      </a:solidFill>
                    </a:rPr>
                    <a:t>ОМСУ</a:t>
                  </a:r>
                </a:p>
              </p:txBody>
            </p:sp>
          </p:grpSp>
          <p:grpSp>
            <p:nvGrpSpPr>
              <p:cNvPr id="35" name="Группа 34">
                <a:extLst>
                  <a:ext uri="{FF2B5EF4-FFF2-40B4-BE49-F238E27FC236}">
                    <a16:creationId xmlns:a16="http://schemas.microsoft.com/office/drawing/2014/main" id="{FAFA6ACD-BD2E-4D66-9538-A8CB6F83D1A9}"/>
                  </a:ext>
                </a:extLst>
              </p:cNvPr>
              <p:cNvGrpSpPr/>
              <p:nvPr/>
            </p:nvGrpSpPr>
            <p:grpSpPr>
              <a:xfrm>
                <a:off x="1829933" y="2958888"/>
                <a:ext cx="2082992" cy="1312800"/>
                <a:chOff x="2166389" y="2885296"/>
                <a:chExt cx="2082992" cy="1312800"/>
              </a:xfrm>
            </p:grpSpPr>
            <p:pic>
              <p:nvPicPr>
                <p:cNvPr id="33" name="Рисунок 32">
                  <a:extLst>
                    <a:ext uri="{FF2B5EF4-FFF2-40B4-BE49-F238E27FC236}">
                      <a16:creationId xmlns:a16="http://schemas.microsoft.com/office/drawing/2014/main" id="{FF788EF3-DBD0-4C66-97CB-4CC92238CB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5222" b="95667" l="4000" r="96000">
                              <a14:foregroundMark x1="12556" y1="13889" x2="12556" y2="13889"/>
                              <a14:foregroundMark x1="54444" y1="51111" x2="54444" y2="51111"/>
                              <a14:foregroundMark x1="39222" y1="11778" x2="39222" y2="11778"/>
                              <a14:foregroundMark x1="12667" y1="41444" x2="12667" y2="41444"/>
                              <a14:foregroundMark x1="28778" y1="41778" x2="28778" y2="41778"/>
                              <a14:foregroundMark x1="26444" y1="54111" x2="26333" y2="53000"/>
                              <a14:foregroundMark x1="28889" y1="67333" x2="14111" y2="65000"/>
                              <a14:foregroundMark x1="11242" y1="68889" x2="9111" y2="71778"/>
                              <a14:foregroundMark x1="12062" y1="67778" x2="11242" y2="68889"/>
                              <a14:foregroundMark x1="14111" y1="65000" x2="12062" y2="67778"/>
                              <a14:foregroundMark x1="9111" y1="71778" x2="8000" y2="79778"/>
                              <a14:foregroundMark x1="8000" y1="79778" x2="4667" y2="86444"/>
                              <a14:foregroundMark x1="4667" y1="86444" x2="10333" y2="91333"/>
                              <a14:foregroundMark x1="10333" y1="91333" x2="7556" y2="84222"/>
                              <a14:foregroundMark x1="7556" y1="84222" x2="7333" y2="84000"/>
                              <a14:foregroundMark x1="23556" y1="85778" x2="27889" y2="79778"/>
                              <a14:foregroundMark x1="27889" y1="79778" x2="35444" y2="79778"/>
                              <a14:foregroundMark x1="35444" y1="79778" x2="42222" y2="82556"/>
                              <a14:foregroundMark x1="42222" y1="82556" x2="41778" y2="79333"/>
                              <a14:foregroundMark x1="19000" y1="93111" x2="26556" y2="95667"/>
                              <a14:foregroundMark x1="26556" y1="95667" x2="26889" y2="92444"/>
                              <a14:foregroundMark x1="4333" y1="84778" x2="4333" y2="90333"/>
                              <a14:foregroundMark x1="54222" y1="82222" x2="69556" y2="81556"/>
                              <a14:foregroundMark x1="66190" y1="86902" x2="65778" y2="87556"/>
                              <a14:foregroundMark x1="66999" y1="85617" x2="66522" y2="86375"/>
                              <a14:foregroundMark x1="67528" y1="84778" x2="67165" y2="85354"/>
                              <a14:foregroundMark x1="67738" y1="84444" x2="67528" y2="84778"/>
                              <a14:foregroundMark x1="68717" y1="82889" x2="67738" y2="84444"/>
                              <a14:foregroundMark x1="69556" y1="81556" x2="68717" y2="82889"/>
                              <a14:foregroundMark x1="65778" y1="87556" x2="66778" y2="94889"/>
                              <a14:foregroundMark x1="66778" y1="94889" x2="73111" y2="91444"/>
                              <a14:foregroundMark x1="73111" y1="91444" x2="68444" y2="84889"/>
                              <a14:foregroundMark x1="4889" y1="7333" x2="11222" y2="7222"/>
                              <a14:foregroundMark x1="85222" y1="5444" x2="89000" y2="12000"/>
                              <a14:foregroundMark x1="89000" y1="12000" x2="91444" y2="5333"/>
                              <a14:foregroundMark x1="91444" y1="5333" x2="85111" y2="5444"/>
                              <a14:foregroundMark x1="88667" y1="50778" x2="92444" y2="56889"/>
                              <a14:foregroundMark x1="92444" y1="56889" x2="96000" y2="50778"/>
                              <a14:foregroundMark x1="96000" y1="50778" x2="88778" y2="49778"/>
                              <a14:foregroundMark x1="88778" y1="49778" x2="87667" y2="50889"/>
                              <a14:foregroundMark x1="87111" y1="86333" x2="93556" y2="91444"/>
                              <a14:foregroundMark x1="93556" y1="91444" x2="94222" y2="84444"/>
                              <a14:foregroundMark x1="94222" y1="84444" x2="86889" y2="85000"/>
                              <a14:foregroundMark x1="86889" y1="85000" x2="86444" y2="86556"/>
                              <a14:backgroundMark x1="66444" y1="84222" x2="66111" y2="84222"/>
                              <a14:backgroundMark x1="67444" y1="84444" x2="67444" y2="84444"/>
                              <a14:backgroundMark x1="67667" y1="82889" x2="67667" y2="82889"/>
                              <a14:backgroundMark x1="68000" y1="84778" x2="68000" y2="84778"/>
                              <a14:backgroundMark x1="66778" y1="86778" x2="66111" y2="86778"/>
                              <a14:backgroundMark x1="11111" y1="68889" x2="11111" y2="68889"/>
                              <a14:backgroundMark x1="12000" y1="67778" x2="12000" y2="67778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6390" y="2885296"/>
                  <a:ext cx="1018680" cy="1018680"/>
                </a:xfrm>
                <a:prstGeom prst="rect">
                  <a:avLst/>
                </a:prstGeom>
              </p:spPr>
            </p:pic>
            <p:sp>
              <p:nvSpPr>
                <p:cNvPr id="34" name="Прямоугольник 33">
                  <a:extLst>
                    <a:ext uri="{FF2B5EF4-FFF2-40B4-BE49-F238E27FC236}">
                      <a16:creationId xmlns:a16="http://schemas.microsoft.com/office/drawing/2014/main" id="{AF4B47F2-4BBF-4736-AA97-7BAFD9535DE0}"/>
                    </a:ext>
                  </a:extLst>
                </p:cNvPr>
                <p:cNvSpPr/>
                <p:nvPr/>
              </p:nvSpPr>
              <p:spPr>
                <a:xfrm>
                  <a:off x="2166389" y="3890319"/>
                  <a:ext cx="2082992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400" dirty="0" err="1">
                      <a:solidFill>
                        <a:schemeClr val="bg1">
                          <a:lumMod val="50000"/>
                        </a:schemeClr>
                      </a:solidFill>
                    </a:rPr>
                    <a:t>Тер.схема</a:t>
                  </a:r>
                  <a:endParaRPr lang="ru-RU" sz="1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90923CE5-0783-4923-BAFA-3DF65D4FF2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741" b="97926" l="8430" r="95680">
                            <a14:foregroundMark x1="9062" y1="64296" x2="8535" y2="45778"/>
                            <a14:foregroundMark x1="8535" y1="45778" x2="9905" y2="38519"/>
                            <a14:foregroundMark x1="9905" y1="38519" x2="8430" y2="32000"/>
                            <a14:foregroundMark x1="36565" y1="9037" x2="42150" y2="8741"/>
                            <a14:foregroundMark x1="42150" y1="8741" x2="42466" y2="8741"/>
                            <a14:foregroundMark x1="37829" y1="91111" x2="47629" y2="91111"/>
                            <a14:foregroundMark x1="27397" y1="92593" x2="24131" y2="89778"/>
                            <a14:foregroundMark x1="40991" y1="97926" x2="43941" y2="93630"/>
                            <a14:foregroundMark x1="74816" y1="85185" x2="89779" y2="83111"/>
                            <a14:foregroundMark x1="91465" y1="33037" x2="95680" y2="29037"/>
                            <a14:foregroundMark x1="37302" y1="37333" x2="37302" y2="37333"/>
                            <a14:foregroundMark x1="34457" y1="33778" x2="34457" y2="33778"/>
                            <a14:foregroundMark x1="28451" y1="59259" x2="28451" y2="59259"/>
                            <a14:foregroundMark x1="25922" y1="65926" x2="25922" y2="65926"/>
                            <a14:foregroundMark x1="46786" y1="60889" x2="46786" y2="608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9659" y="2935357"/>
                <a:ext cx="1446071" cy="1028554"/>
              </a:xfrm>
              <a:prstGeom prst="rect">
                <a:avLst/>
              </a:prstGeom>
            </p:spPr>
          </p:pic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12CCB1A1-DD22-4FDE-90EE-9CD8E29A0CBB}"/>
                  </a:ext>
                </a:extLst>
              </p:cNvPr>
              <p:cNvSpPr/>
              <p:nvPr/>
            </p:nvSpPr>
            <p:spPr>
              <a:xfrm>
                <a:off x="3405206" y="3995249"/>
                <a:ext cx="42107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chemeClr val="bg1">
                        <a:lumMod val="50000"/>
                      </a:schemeClr>
                    </a:solidFill>
                  </a:rPr>
                  <a:t>РО</a:t>
                </a:r>
              </a:p>
            </p:txBody>
          </p:sp>
          <p:grpSp>
            <p:nvGrpSpPr>
              <p:cNvPr id="70" name="Группа 69">
                <a:extLst>
                  <a:ext uri="{FF2B5EF4-FFF2-40B4-BE49-F238E27FC236}">
                    <a16:creationId xmlns:a16="http://schemas.microsoft.com/office/drawing/2014/main" id="{027B670F-011E-4AFE-8E66-0131C9B06842}"/>
                  </a:ext>
                </a:extLst>
              </p:cNvPr>
              <p:cNvGrpSpPr/>
              <p:nvPr/>
            </p:nvGrpSpPr>
            <p:grpSpPr>
              <a:xfrm>
                <a:off x="4805972" y="2936833"/>
                <a:ext cx="4192953" cy="2317891"/>
                <a:chOff x="4805972" y="2936833"/>
                <a:chExt cx="4192953" cy="2317891"/>
              </a:xfrm>
            </p:grpSpPr>
            <p:pic>
              <p:nvPicPr>
                <p:cNvPr id="41" name="Рисунок 40">
                  <a:extLst>
                    <a:ext uri="{FF2B5EF4-FFF2-40B4-BE49-F238E27FC236}">
                      <a16:creationId xmlns:a16="http://schemas.microsoft.com/office/drawing/2014/main" id="{EEE6CEF6-07F4-434C-9FA6-EDA658F7FF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05972" y="3053285"/>
                  <a:ext cx="482613" cy="428286"/>
                </a:xfrm>
                <a:prstGeom prst="rect">
                  <a:avLst/>
                </a:prstGeom>
              </p:spPr>
            </p:pic>
            <p:pic>
              <p:nvPicPr>
                <p:cNvPr id="42" name="Рисунок 41">
                  <a:extLst>
                    <a:ext uri="{FF2B5EF4-FFF2-40B4-BE49-F238E27FC236}">
                      <a16:creationId xmlns:a16="http://schemas.microsoft.com/office/drawing/2014/main" id="{B15F4813-8D19-4991-8065-A1640C4524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9932" y="3053285"/>
                  <a:ext cx="482613" cy="428286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30FA16B0-33B4-4385-845C-356EB8EA92B6}"/>
                    </a:ext>
                  </a:extLst>
                </p:cNvPr>
                <p:cNvSpPr/>
                <p:nvPr/>
              </p:nvSpPr>
              <p:spPr>
                <a:xfrm>
                  <a:off x="4805972" y="3504379"/>
                  <a:ext cx="3259509" cy="28361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5" name="Прямая соединительная линия 44">
                  <a:extLst>
                    <a:ext uri="{FF2B5EF4-FFF2-40B4-BE49-F238E27FC236}">
                      <a16:creationId xmlns:a16="http://schemas.microsoft.com/office/drawing/2014/main" id="{62812732-9918-426A-89FB-F114F2C0B6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5972" y="3646187"/>
                  <a:ext cx="3259509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6" name="Рисунок 45">
                  <a:extLst>
                    <a:ext uri="{FF2B5EF4-FFF2-40B4-BE49-F238E27FC236}">
                      <a16:creationId xmlns:a16="http://schemas.microsoft.com/office/drawing/2014/main" id="{F1701D1B-7416-47D6-8593-5ADEEF2EA9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43061" b="58469" l="72429" r="89571">
                              <a14:foregroundMark x1="75214" y1="52959" x2="75214" y2="52959"/>
                              <a14:foregroundMark x1="76786" y1="54898" x2="76786" y2="54898"/>
                              <a14:foregroundMark x1="76071" y1="55918" x2="76071" y2="55918"/>
                              <a14:foregroundMark x1="85643" y1="54286" x2="85643" y2="54286"/>
                              <a14:foregroundMark x1="86071" y1="55918" x2="86071" y2="55918"/>
                              <a14:foregroundMark x1="89571" y1="48367" x2="89571" y2="48367"/>
                              <a14:foregroundMark x1="78000" y1="48980" x2="78000" y2="4898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83" b="-219"/>
                <a:stretch/>
              </p:blipFill>
              <p:spPr>
                <a:xfrm flipH="1">
                  <a:off x="6278560" y="4241634"/>
                  <a:ext cx="978941" cy="641096"/>
                </a:xfrm>
                <a:prstGeom prst="rect">
                  <a:avLst/>
                </a:prstGeom>
              </p:spPr>
            </p:pic>
            <p:pic>
              <p:nvPicPr>
                <p:cNvPr id="49" name="Рисунок 48">
                  <a:extLst>
                    <a:ext uri="{FF2B5EF4-FFF2-40B4-BE49-F238E27FC236}">
                      <a16:creationId xmlns:a16="http://schemas.microsoft.com/office/drawing/2014/main" id="{C997749E-A016-489D-97CA-872FD34A6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43061" b="58469" l="72429" r="89571">
                              <a14:foregroundMark x1="75214" y1="52959" x2="75214" y2="52959"/>
                              <a14:foregroundMark x1="76786" y1="54898" x2="76786" y2="54898"/>
                              <a14:foregroundMark x1="76071" y1="55918" x2="76071" y2="55918"/>
                              <a14:foregroundMark x1="85643" y1="54286" x2="85643" y2="54286"/>
                              <a14:foregroundMark x1="86071" y1="55918" x2="86071" y2="55918"/>
                              <a14:foregroundMark x1="89571" y1="48367" x2="89571" y2="48367"/>
                              <a14:foregroundMark x1="78000" y1="48980" x2="78000" y2="4898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83" b="-219"/>
                <a:stretch/>
              </p:blipFill>
              <p:spPr>
                <a:xfrm flipH="1">
                  <a:off x="6187562" y="2936833"/>
                  <a:ext cx="978941" cy="641096"/>
                </a:xfrm>
                <a:prstGeom prst="rect">
                  <a:avLst/>
                </a:prstGeom>
              </p:spPr>
            </p:pic>
            <p:sp>
              <p:nvSpPr>
                <p:cNvPr id="50" name="Фигура, имеющая форму буквы L 49">
                  <a:extLst>
                    <a:ext uri="{FF2B5EF4-FFF2-40B4-BE49-F238E27FC236}">
                      <a16:creationId xmlns:a16="http://schemas.microsoft.com/office/drawing/2014/main" id="{30FEEC1B-653C-4C0D-91B4-F1990FA9571D}"/>
                    </a:ext>
                  </a:extLst>
                </p:cNvPr>
                <p:cNvSpPr/>
                <p:nvPr/>
              </p:nvSpPr>
              <p:spPr>
                <a:xfrm>
                  <a:off x="5288585" y="3787994"/>
                  <a:ext cx="2776896" cy="1325025"/>
                </a:xfrm>
                <a:prstGeom prst="corner">
                  <a:avLst>
                    <a:gd name="adj1" fmla="val 22636"/>
                    <a:gd name="adj2" fmla="val 24596"/>
                  </a:avLst>
                </a:prstGeom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2" name="Соединитель: уступ 51">
                  <a:extLst>
                    <a:ext uri="{FF2B5EF4-FFF2-40B4-BE49-F238E27FC236}">
                      <a16:creationId xmlns:a16="http://schemas.microsoft.com/office/drawing/2014/main" id="{79061C36-530A-40E8-B690-842A8329AD75}"/>
                    </a:ext>
                  </a:extLst>
                </p:cNvPr>
                <p:cNvCxnSpPr>
                  <a:cxnSpLocks/>
                  <a:stCxn id="50" idx="3"/>
                  <a:endCxn id="50" idx="0"/>
                </p:cNvCxnSpPr>
                <p:nvPr/>
              </p:nvCxnSpPr>
              <p:spPr>
                <a:xfrm rot="16200000" flipH="1">
                  <a:off x="6170979" y="3068551"/>
                  <a:ext cx="1175059" cy="2613944"/>
                </a:xfrm>
                <a:prstGeom prst="bentConnector4">
                  <a:avLst>
                    <a:gd name="adj1" fmla="val 99217"/>
                    <a:gd name="adj2" fmla="val 108745"/>
                  </a:avLst>
                </a:prstGeom>
                <a:ln w="38100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8" name="Рисунок 67">
                  <a:extLst>
                    <a:ext uri="{FF2B5EF4-FFF2-40B4-BE49-F238E27FC236}">
                      <a16:creationId xmlns:a16="http://schemas.microsoft.com/office/drawing/2014/main" id="{3F32C9BF-F019-4566-9B08-436F4A9E46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4694" t="60723" r="1746" b="23086"/>
                <a:stretch/>
              </p:blipFill>
              <p:spPr>
                <a:xfrm>
                  <a:off x="8084525" y="4241634"/>
                  <a:ext cx="914400" cy="1013090"/>
                </a:xfrm>
                <a:prstGeom prst="rect">
                  <a:avLst/>
                </a:prstGeom>
              </p:spPr>
            </p:pic>
            <p:pic>
              <p:nvPicPr>
                <p:cNvPr id="69" name="Рисунок 68">
                  <a:extLst>
                    <a:ext uri="{FF2B5EF4-FFF2-40B4-BE49-F238E27FC236}">
                      <a16:creationId xmlns:a16="http://schemas.microsoft.com/office/drawing/2014/main" id="{64CCC697-FF53-4F8B-89ED-360E3D3174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5283" t="76403" r="1157" b="7406"/>
                <a:stretch/>
              </p:blipFill>
              <p:spPr>
                <a:xfrm>
                  <a:off x="8065480" y="3192050"/>
                  <a:ext cx="914400" cy="1013090"/>
                </a:xfrm>
                <a:prstGeom prst="rect">
                  <a:avLst/>
                </a:prstGeom>
              </p:spPr>
            </p:pic>
          </p:grpSp>
        </p:grpSp>
        <p:sp>
          <p:nvSpPr>
            <p:cNvPr id="72" name="Стрелка: шеврон 71">
              <a:extLst>
                <a:ext uri="{FF2B5EF4-FFF2-40B4-BE49-F238E27FC236}">
                  <a16:creationId xmlns:a16="http://schemas.microsoft.com/office/drawing/2014/main" id="{00448065-6F2D-4B5E-BF5C-BC370CA0BCD8}"/>
                </a:ext>
              </a:extLst>
            </p:cNvPr>
            <p:cNvSpPr/>
            <p:nvPr/>
          </p:nvSpPr>
          <p:spPr>
            <a:xfrm>
              <a:off x="1739161" y="4101484"/>
              <a:ext cx="165106" cy="471013"/>
            </a:xfrm>
            <a:prstGeom prst="chevron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3" name="Стрелка: шеврон 72">
              <a:extLst>
                <a:ext uri="{FF2B5EF4-FFF2-40B4-BE49-F238E27FC236}">
                  <a16:creationId xmlns:a16="http://schemas.microsoft.com/office/drawing/2014/main" id="{EF5CCB37-AE8C-444B-88BF-BB9A829AF0DD}"/>
                </a:ext>
              </a:extLst>
            </p:cNvPr>
            <p:cNvSpPr/>
            <p:nvPr/>
          </p:nvSpPr>
          <p:spPr>
            <a:xfrm>
              <a:off x="3025197" y="4063541"/>
              <a:ext cx="165106" cy="471013"/>
            </a:xfrm>
            <a:prstGeom prst="chevron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4" name="Стрелка: шеврон 73">
              <a:extLst>
                <a:ext uri="{FF2B5EF4-FFF2-40B4-BE49-F238E27FC236}">
                  <a16:creationId xmlns:a16="http://schemas.microsoft.com/office/drawing/2014/main" id="{6CFD205A-AA02-4A1E-B1CA-F274BCF02A37}"/>
                </a:ext>
              </a:extLst>
            </p:cNvPr>
            <p:cNvSpPr/>
            <p:nvPr/>
          </p:nvSpPr>
          <p:spPr>
            <a:xfrm>
              <a:off x="4666717" y="4063541"/>
              <a:ext cx="165106" cy="471013"/>
            </a:xfrm>
            <a:prstGeom prst="chevron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C5377D87-C2E2-45B0-BEC0-5FF08A7EF1F3}"/>
              </a:ext>
            </a:extLst>
          </p:cNvPr>
          <p:cNvSpPr/>
          <p:nvPr/>
        </p:nvSpPr>
        <p:spPr>
          <a:xfrm>
            <a:off x="302104" y="1447430"/>
            <a:ext cx="11460809" cy="203268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A47E3FE4-02DB-43E7-8246-AA01CD58BFC7}"/>
              </a:ext>
            </a:extLst>
          </p:cNvPr>
          <p:cNvSpPr/>
          <p:nvPr/>
        </p:nvSpPr>
        <p:spPr>
          <a:xfrm>
            <a:off x="281269" y="3774236"/>
            <a:ext cx="11460809" cy="292841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Соединитель: уступ 80">
            <a:extLst>
              <a:ext uri="{FF2B5EF4-FFF2-40B4-BE49-F238E27FC236}">
                <a16:creationId xmlns:a16="http://schemas.microsoft.com/office/drawing/2014/main" id="{4ADCE0F9-6C88-4A25-9061-84D5EE57F881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2975642" y="2617124"/>
            <a:ext cx="4463848" cy="459968"/>
          </a:xfrm>
          <a:prstGeom prst="bentConnector5">
            <a:avLst>
              <a:gd name="adj1" fmla="val 12511"/>
              <a:gd name="adj2" fmla="val 183329"/>
              <a:gd name="adj3" fmla="val 105121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B50823FD-C52B-455B-A5DE-BA3EF207AFDD}"/>
              </a:ext>
            </a:extLst>
          </p:cNvPr>
          <p:cNvGrpSpPr/>
          <p:nvPr/>
        </p:nvGrpSpPr>
        <p:grpSpPr>
          <a:xfrm>
            <a:off x="1162039" y="1736748"/>
            <a:ext cx="8273036" cy="1651033"/>
            <a:chOff x="487332" y="1736748"/>
            <a:chExt cx="8273036" cy="1651033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9727A16-A7CE-4257-92DA-C47D5393EA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816" b="87449" l="73286" r="90000">
                          <a14:foregroundMark x1="90071" y1="83878" x2="90071" y2="83878"/>
                          <a14:foregroundMark x1="84714" y1="78061" x2="84714" y2="78061"/>
                          <a14:foregroundMark x1="84429" y1="76224" x2="84429" y2="76224"/>
                          <a14:foregroundMark x1="83857" y1="77551" x2="83857" y2="77551"/>
                          <a14:foregroundMark x1="83071" y1="76735" x2="83071" y2="76224"/>
                          <a14:foregroundMark x1="73286" y1="83673" x2="73286" y2="836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3" b="-57"/>
            <a:stretch/>
          </p:blipFill>
          <p:spPr>
            <a:xfrm>
              <a:off x="7315123" y="2641848"/>
              <a:ext cx="1445245" cy="745933"/>
            </a:xfrm>
            <a:prstGeom prst="rect">
              <a:avLst/>
            </a:prstGeom>
          </p:spPr>
        </p:pic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90A33DB0-FB78-47EE-B5BB-FD19FDF73DC4}"/>
                </a:ext>
              </a:extLst>
            </p:cNvPr>
            <p:cNvGrpSpPr/>
            <p:nvPr/>
          </p:nvGrpSpPr>
          <p:grpSpPr>
            <a:xfrm>
              <a:off x="487332" y="1736748"/>
              <a:ext cx="6277451" cy="1495032"/>
              <a:chOff x="487332" y="1736748"/>
              <a:chExt cx="6277451" cy="1495032"/>
            </a:xfrm>
          </p:grpSpPr>
          <p:sp>
            <p:nvSpPr>
              <p:cNvPr id="80" name="Фигура, имеющая форму буквы L 79">
                <a:extLst>
                  <a:ext uri="{FF2B5EF4-FFF2-40B4-BE49-F238E27FC236}">
                    <a16:creationId xmlns:a16="http://schemas.microsoft.com/office/drawing/2014/main" id="{A80D8EBD-71B0-4AAD-BC51-3DF6A4CA90C1}"/>
                  </a:ext>
                </a:extLst>
              </p:cNvPr>
              <p:cNvSpPr/>
              <p:nvPr/>
            </p:nvSpPr>
            <p:spPr>
              <a:xfrm>
                <a:off x="3417903" y="2335689"/>
                <a:ext cx="3346880" cy="896091"/>
              </a:xfrm>
              <a:prstGeom prst="corner">
                <a:avLst>
                  <a:gd name="adj1" fmla="val 34525"/>
                  <a:gd name="adj2" fmla="val 33512"/>
                </a:avLst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4" name="Группа 103">
                <a:extLst>
                  <a:ext uri="{FF2B5EF4-FFF2-40B4-BE49-F238E27FC236}">
                    <a16:creationId xmlns:a16="http://schemas.microsoft.com/office/drawing/2014/main" id="{2EE5AB9D-1DC9-41FD-86CF-113CD6F1249F}"/>
                  </a:ext>
                </a:extLst>
              </p:cNvPr>
              <p:cNvGrpSpPr/>
              <p:nvPr/>
            </p:nvGrpSpPr>
            <p:grpSpPr>
              <a:xfrm>
                <a:off x="487332" y="1736748"/>
                <a:ext cx="6054286" cy="1008602"/>
                <a:chOff x="487332" y="1736748"/>
                <a:chExt cx="6054286" cy="1008602"/>
              </a:xfrm>
            </p:grpSpPr>
            <p:grpSp>
              <p:nvGrpSpPr>
                <p:cNvPr id="30" name="Группа 29">
                  <a:extLst>
                    <a:ext uri="{FF2B5EF4-FFF2-40B4-BE49-F238E27FC236}">
                      <a16:creationId xmlns:a16="http://schemas.microsoft.com/office/drawing/2014/main" id="{956ABC01-B13D-466E-8615-3540589B18FF}"/>
                    </a:ext>
                  </a:extLst>
                </p:cNvPr>
                <p:cNvGrpSpPr/>
                <p:nvPr/>
              </p:nvGrpSpPr>
              <p:grpSpPr>
                <a:xfrm>
                  <a:off x="487332" y="1736748"/>
                  <a:ext cx="6054286" cy="1008602"/>
                  <a:chOff x="306989" y="2407022"/>
                  <a:chExt cx="6054286" cy="1008602"/>
                </a:xfrm>
              </p:grpSpPr>
              <p:sp>
                <p:nvSpPr>
                  <p:cNvPr id="9" name="Прямоугольник 8">
                    <a:extLst>
                      <a:ext uri="{FF2B5EF4-FFF2-40B4-BE49-F238E27FC236}">
                        <a16:creationId xmlns:a16="http://schemas.microsoft.com/office/drawing/2014/main" id="{8CF14083-0B47-41BA-B0A9-6B0170CE64A2}"/>
                      </a:ext>
                    </a:extLst>
                  </p:cNvPr>
                  <p:cNvSpPr/>
                  <p:nvPr/>
                </p:nvSpPr>
                <p:spPr>
                  <a:xfrm>
                    <a:off x="1704273" y="2991776"/>
                    <a:ext cx="3259509" cy="28361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29" name="Группа 28">
                    <a:extLst>
                      <a:ext uri="{FF2B5EF4-FFF2-40B4-BE49-F238E27FC236}">
                        <a16:creationId xmlns:a16="http://schemas.microsoft.com/office/drawing/2014/main" id="{5D39EABB-862E-4098-A082-BD783BF6A633}"/>
                      </a:ext>
                    </a:extLst>
                  </p:cNvPr>
                  <p:cNvGrpSpPr/>
                  <p:nvPr/>
                </p:nvGrpSpPr>
                <p:grpSpPr>
                  <a:xfrm>
                    <a:off x="306989" y="2407022"/>
                    <a:ext cx="6054286" cy="1008602"/>
                    <a:chOff x="306989" y="2407022"/>
                    <a:chExt cx="6054286" cy="1008602"/>
                  </a:xfrm>
                </p:grpSpPr>
                <p:pic>
                  <p:nvPicPr>
                    <p:cNvPr id="5" name="Рисунок 4">
                      <a:extLst>
                        <a:ext uri="{FF2B5EF4-FFF2-40B4-BE49-F238E27FC236}">
                          <a16:creationId xmlns:a16="http://schemas.microsoft.com/office/drawing/2014/main" id="{C2A2BF06-603E-40EF-84E2-006E7C6A1F7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2">
                      <a:extLst>
                        <a:ext uri="{BEBA8EAE-BF5A-486C-A8C5-ECC9F3942E4B}">
                          <a14:imgProps xmlns:a14="http://schemas.microsoft.com/office/drawing/2010/main">
                            <a14:imgLayer r:embed="rId13">
                              <a14:imgEffect>
                                <a14:backgroundRemoval t="10000" b="90000" l="10000" r="90000">
                                  <a14:foregroundMark x1="41016" y1="47783" x2="41016" y2="47783"/>
                                  <a14:foregroundMark x1="39453" y1="40022" x2="39844" y2="40022"/>
                                  <a14:foregroundMark x1="57422" y1="45233" x2="57344" y2="44789"/>
                                  <a14:foregroundMark x1="54844" y1="41242" x2="54844" y2="41242"/>
                                  <a14:foregroundMark x1="42813" y1="66408" x2="43750" y2="65965"/>
                                  <a14:foregroundMark x1="60469" y1="69290" x2="60469" y2="69290"/>
                                  <a14:foregroundMark x1="58906" y1="61752" x2="58906" y2="61752"/>
                                  <a14:foregroundMark x1="57969" y1="64745" x2="57969" y2="64745"/>
                                  <a14:foregroundMark x1="57969" y1="65965" x2="57969" y2="65965"/>
                                  <a14:foregroundMark x1="57813" y1="64856" x2="57656" y2="64412"/>
                                  <a14:foregroundMark x1="57500" y1="62860" x2="57969" y2="62639"/>
                                  <a14:foregroundMark x1="58359" y1="77384" x2="58359" y2="77384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37689" y="2439080"/>
                      <a:ext cx="1385783" cy="97654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" name="Прямоугольник 5">
                      <a:extLst>
                        <a:ext uri="{FF2B5EF4-FFF2-40B4-BE49-F238E27FC236}">
                          <a16:creationId xmlns:a16="http://schemas.microsoft.com/office/drawing/2014/main" id="{D8050C11-C930-4472-849D-1E1F21EF88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989" y="2727569"/>
                      <a:ext cx="608845" cy="646331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ru-RU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УК, СНТ</a:t>
                      </a:r>
                    </a:p>
                  </p:txBody>
                </p:sp>
                <p:pic>
                  <p:nvPicPr>
                    <p:cNvPr id="8" name="Рисунок 7">
                      <a:extLst>
                        <a:ext uri="{FF2B5EF4-FFF2-40B4-BE49-F238E27FC236}">
                          <a16:creationId xmlns:a16="http://schemas.microsoft.com/office/drawing/2014/main" id="{C6E2908E-A728-4A8F-BC03-53444D96FF2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8">
                      <a:duotone>
                        <a:schemeClr val="accent2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backgroundRemoval t="43061" b="58469" l="72429" r="89571">
                                  <a14:foregroundMark x1="75214" y1="52959" x2="75214" y2="52959"/>
                                  <a14:foregroundMark x1="76786" y1="54898" x2="76786" y2="54898"/>
                                  <a14:foregroundMark x1="76071" y1="55918" x2="76071" y2="55918"/>
                                  <a14:foregroundMark x1="85643" y1="54286" x2="85643" y2="54286"/>
                                  <a14:foregroundMark x1="86071" y1="55918" x2="86071" y2="55918"/>
                                  <a14:foregroundMark x1="89571" y1="48367" x2="89571" y2="48367"/>
                                  <a14:foregroundMark x1="78000" y1="48980" x2="78000" y2="48980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83" b="-219"/>
                    <a:stretch/>
                  </p:blipFill>
                  <p:spPr>
                    <a:xfrm flipH="1">
                      <a:off x="2757452" y="2407022"/>
                      <a:ext cx="978941" cy="641096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4" name="Группа 13">
                      <a:extLst>
                        <a:ext uri="{FF2B5EF4-FFF2-40B4-BE49-F238E27FC236}">
                          <a16:creationId xmlns:a16="http://schemas.microsoft.com/office/drawing/2014/main" id="{5FFA9DBF-D6D9-4C4E-8498-7F6816D070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37982" y="2514994"/>
                      <a:ext cx="856636" cy="428286"/>
                      <a:chOff x="6488056" y="4255009"/>
                      <a:chExt cx="760213" cy="428286"/>
                    </a:xfrm>
                  </p:grpSpPr>
                  <p:pic>
                    <p:nvPicPr>
                      <p:cNvPr id="12" name="Рисунок 11">
                        <a:extLst>
                          <a:ext uri="{FF2B5EF4-FFF2-40B4-BE49-F238E27FC236}">
                            <a16:creationId xmlns:a16="http://schemas.microsoft.com/office/drawing/2014/main" id="{ABA4523B-A5A4-4320-9F90-82DB4614427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duotone>
                          <a:schemeClr val="accent2">
                            <a:shade val="45000"/>
                            <a:satMod val="135000"/>
                          </a:scheme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488056" y="4255009"/>
                        <a:ext cx="428286" cy="428286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" name="Рисунок 12">
                        <a:extLst>
                          <a:ext uri="{FF2B5EF4-FFF2-40B4-BE49-F238E27FC236}">
                            <a16:creationId xmlns:a16="http://schemas.microsoft.com/office/drawing/2014/main" id="{A190D268-8C6F-4F21-A252-FE27C40FAD9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duotone>
                          <a:schemeClr val="accent2">
                            <a:shade val="45000"/>
                            <a:satMod val="135000"/>
                          </a:scheme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819983" y="4255009"/>
                        <a:ext cx="428286" cy="428286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6" name="Рисунок 15">
                      <a:extLst>
                        <a:ext uri="{FF2B5EF4-FFF2-40B4-BE49-F238E27FC236}">
                          <a16:creationId xmlns:a16="http://schemas.microsoft.com/office/drawing/2014/main" id="{EF6383D1-CDC1-405B-B371-5B7F83D1B7A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1">
                      <a:duotone>
                        <a:schemeClr val="accent2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backgroundRemoval t="75816" b="87449" l="73286" r="90000">
                                  <a14:foregroundMark x1="90071" y1="83878" x2="90071" y2="83878"/>
                                  <a14:foregroundMark x1="84714" y1="78061" x2="84714" y2="78061"/>
                                  <a14:foregroundMark x1="84429" y1="76224" x2="84429" y2="76224"/>
                                  <a14:foregroundMark x1="83857" y1="77551" x2="83857" y2="77551"/>
                                  <a14:foregroundMark x1="83071" y1="76735" x2="83071" y2="76224"/>
                                  <a14:foregroundMark x1="73286" y1="83673" x2="73286" y2="83673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103" b="-57"/>
                    <a:stretch/>
                  </p:blipFill>
                  <p:spPr>
                    <a:xfrm>
                      <a:off x="4916030" y="2610188"/>
                      <a:ext cx="1445245" cy="745933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11" name="Прямая соединительная линия 10">
                      <a:extLst>
                        <a:ext uri="{FF2B5EF4-FFF2-40B4-BE49-F238E27FC236}">
                          <a16:creationId xmlns:a16="http://schemas.microsoft.com/office/drawing/2014/main" id="{9A1D10DB-1AC8-47DF-A4C0-4A4FD6BE77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473459" y="3125562"/>
                      <a:ext cx="3490323" cy="8022"/>
                    </a:xfrm>
                    <a:prstGeom prst="line">
                      <a:avLst/>
                    </a:prstGeom>
                    <a:ln w="38100">
                      <a:solidFill>
                        <a:schemeClr val="bg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75" name="Стрелка: шеврон 74">
                  <a:extLst>
                    <a:ext uri="{FF2B5EF4-FFF2-40B4-BE49-F238E27FC236}">
                      <a16:creationId xmlns:a16="http://schemas.microsoft.com/office/drawing/2014/main" id="{285A9C02-D493-4D73-872A-E397BC2A2CD3}"/>
                    </a:ext>
                  </a:extLst>
                </p:cNvPr>
                <p:cNvSpPr/>
                <p:nvPr/>
              </p:nvSpPr>
              <p:spPr>
                <a:xfrm>
                  <a:off x="1641961" y="2149384"/>
                  <a:ext cx="165106" cy="471013"/>
                </a:xfrm>
                <a:prstGeom prst="chevron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96" name="Соединитель: уступ 95">
                <a:extLst>
                  <a:ext uri="{FF2B5EF4-FFF2-40B4-BE49-F238E27FC236}">
                    <a16:creationId xmlns:a16="http://schemas.microsoft.com/office/drawing/2014/main" id="{7D6489F9-591E-4C4A-BB31-CA022766A73E}"/>
                  </a:ext>
                </a:extLst>
              </p:cNvPr>
              <p:cNvCxnSpPr>
                <a:cxnSpLocks/>
                <a:endCxn id="80" idx="0"/>
              </p:cNvCxnSpPr>
              <p:nvPr/>
            </p:nvCxnSpPr>
            <p:spPr>
              <a:xfrm>
                <a:off x="3566236" y="2592901"/>
                <a:ext cx="3198547" cy="484191"/>
              </a:xfrm>
              <a:prstGeom prst="bentConnector3">
                <a:avLst>
                  <a:gd name="adj1" fmla="val 11"/>
                </a:avLst>
              </a:prstGeom>
              <a:ln w="381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BEFDAEED-0DEC-4390-AB27-9BC7C422A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4369" y="2141717"/>
              <a:ext cx="1061640" cy="1061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8050751"/>
      </p:ext>
    </p:extLst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18968-F6C6-4DE7-886B-BD83A0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lang="ru-RU" sz="4000"/>
              <a:t>Раздельный сбор отходов (РСО)</a:t>
            </a:r>
            <a:endParaRPr b="1" dirty="0" lang="ru-RU" sz="4000">
              <a:solidFill>
                <a:srgbClr val="FF0000"/>
              </a:solidFill>
            </a:endParaRPr>
          </a:p>
        </p:txBody>
      </p:sp>
      <p:sp>
        <p:nvSpPr>
          <p:cNvPr id="4" name="Объект 4">
            <a:extLst>
              <a:ext uri="{FF2B5EF4-FFF2-40B4-BE49-F238E27FC236}">
                <a16:creationId xmlns:a16="http://schemas.microsoft.com/office/drawing/2014/main" id="{801F94A0-FB0F-4518-AC0B-BBDDAA8C85CD}"/>
              </a:ext>
            </a:extLst>
          </p:cNvPr>
          <p:cNvSpPr txBox="1">
            <a:spLocks/>
          </p:cNvSpPr>
          <p:nvPr/>
        </p:nvSpPr>
        <p:spPr>
          <a:xfrm>
            <a:off x="474215" y="1447534"/>
            <a:ext cx="10879585" cy="37769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bIns="45719" lIns="91439" rIns="91439" rtlCol="0" tIns="45719" vert="horz" wrap="square"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ts val="2133"/>
              </a:lnSpc>
              <a:buFont charset="0" panose="020B0604020202020204" pitchFamily="34" typeface="Arial"/>
              <a:buNone/>
            </a:pPr>
            <a:endParaRPr dirty="0" lang="en-US" sz="2267"/>
          </a:p>
          <a:p>
            <a:pPr indent="-380990" marL="380990">
              <a:lnSpc>
                <a:spcPts val="2133"/>
              </a:lnSpc>
              <a:buFont charset="2" panose="05000000000000000000" pitchFamily="2" typeface="Wingdings"/>
              <a:buChar char="q"/>
            </a:pPr>
            <a:r>
              <a:rPr b="1" dirty="0" lang="ru-RU" sz="2130">
                <a:solidFill>
                  <a:schemeClr val="accent1">
                    <a:lumMod val="50000"/>
                  </a:schemeClr>
                </a:solidFill>
              </a:rPr>
              <a:t>Какие виды отходов </a:t>
            </a:r>
            <a:r>
              <a:rPr b="1" dirty="0" lang="ru-RU" sz="2130">
                <a:solidFill>
                  <a:srgbClr val="FF0000"/>
                </a:solidFill>
              </a:rPr>
              <a:t>ЗАПРЕЩЕНО СКЛАДИРОВАТЬ </a:t>
            </a:r>
            <a:r>
              <a:rPr b="1" dirty="0" lang="ru-RU" sz="2130">
                <a:solidFill>
                  <a:schemeClr val="accent1">
                    <a:lumMod val="50000"/>
                  </a:schemeClr>
                </a:solidFill>
              </a:rPr>
              <a:t>в контейнеры под РСО</a:t>
            </a:r>
          </a:p>
          <a:p>
            <a:pPr indent="0" marL="0">
              <a:lnSpc>
                <a:spcPts val="1500"/>
              </a:lnSpc>
              <a:spcBef>
                <a:spcPts val="0"/>
              </a:spcBef>
              <a:buNone/>
            </a:pPr>
            <a:endParaRPr dirty="0" lang="ru-RU" sz="1400"/>
          </a:p>
          <a:p>
            <a:pPr indent="0" marL="0">
              <a:lnSpc>
                <a:spcPts val="1500"/>
              </a:lnSpc>
              <a:spcBef>
                <a:spcPts val="0"/>
              </a:spcBef>
              <a:buNone/>
            </a:pPr>
            <a:endParaRPr dirty="0" lang="ru-RU" sz="1400"/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dirty="0" lang="ru-RU" sz="1400"/>
              <a:t>одноразовые стаканчики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dirty="0" lang="ru-RU" sz="1400"/>
              <a:t>чеки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dirty="0" lang="ru-RU" sz="1400"/>
              <a:t>ламинированная бумага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dirty="0" lang="ru-RU" sz="1400"/>
              <a:t>втулки от туалетной бумаги и одноразовых полотенец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dirty="0" lang="ru-RU" sz="1400"/>
              <a:t>коробки из-под яиц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dirty="0" lang="ru-RU" sz="1400"/>
              <a:t>бумажные салфетки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dirty="0" lang="ru-RU" sz="1400"/>
              <a:t>Калька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dirty="0" lang="ru-RU" sz="1400"/>
              <a:t>фотографии и обои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dirty="0" lang="ru-RU" sz="1400"/>
              <a:t>вощёная бумага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dirty="0" lang="ru-RU" sz="1400"/>
              <a:t>бумага с пищевыми загрязнениями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dirty="0" lang="ru-RU" sz="1400"/>
              <a:t>одноразовые пластиковые трубочки</a:t>
            </a:r>
          </a:p>
          <a:p>
            <a:pPr indent="0" marL="0">
              <a:lnSpc>
                <a:spcPts val="12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endParaRPr dirty="0" lang="ru-RU" sz="11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5DD704-ECF1-4FA5-808E-201778F1F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4" y="2032102"/>
            <a:ext cx="456091" cy="4360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9CAEEE-F371-48F8-AEE4-6D4B17C790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" r="31"/>
          <a:stretch/>
        </p:blipFill>
        <p:spPr>
          <a:xfrm>
            <a:off x="7236040" y="2652331"/>
            <a:ext cx="2360721" cy="231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51108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7D5B560-ECE3-4C8A-98CE-F092FAB87050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12" r="52"/>
          <a:stretch/>
        </p:blipFill>
        <p:spPr>
          <a:xfrm>
            <a:off x="2517913" y="848139"/>
            <a:ext cx="8235829" cy="54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9305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44EDEA-962A-4271-A755-101D329A2447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-42" r="16"/>
          <a:stretch/>
        </p:blipFill>
        <p:spPr>
          <a:xfrm>
            <a:off x="479150" y="3618503"/>
            <a:ext cx="8417731" cy="19631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7B2645-FD70-4CA3-8B74-6C9BF38A50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177" r="17"/>
          <a:stretch/>
        </p:blipFill>
        <p:spPr>
          <a:xfrm>
            <a:off x="631963" y="774837"/>
            <a:ext cx="7182677" cy="20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50102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751E11-A001-43F6-B26A-83BA606F1539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178" r="13"/>
          <a:stretch/>
        </p:blipFill>
        <p:spPr>
          <a:xfrm>
            <a:off x="5051956" y="1892299"/>
            <a:ext cx="6301844" cy="13255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53947E-3DFA-4C6A-93E8-D8E581C7FC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172" r="-33"/>
          <a:stretch/>
        </p:blipFill>
        <p:spPr>
          <a:xfrm>
            <a:off x="838200" y="566737"/>
            <a:ext cx="8608658" cy="13255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D43958-EC3D-44A9-A828-D74FBE7A67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8" r="42"/>
          <a:stretch/>
        </p:blipFill>
        <p:spPr>
          <a:xfrm>
            <a:off x="609598" y="3121922"/>
            <a:ext cx="8048315" cy="23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87635"/>
      </p:ext>
    </p:extLst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958FCC-FB2D-45AC-9CC7-20F9B77B6F02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140" r="-21"/>
          <a:stretch/>
        </p:blipFill>
        <p:spPr>
          <a:xfrm>
            <a:off x="4081459" y="2038005"/>
            <a:ext cx="7930266" cy="19508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626FF1-E590-411A-B722-8E7F4EAEA8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175" r="-33"/>
          <a:stretch/>
        </p:blipFill>
        <p:spPr>
          <a:xfrm>
            <a:off x="715616" y="577505"/>
            <a:ext cx="6716072" cy="12481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071880-430B-42E2-9455-1FF49E375D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3" r="30"/>
          <a:stretch/>
        </p:blipFill>
        <p:spPr>
          <a:xfrm>
            <a:off x="583095" y="3784255"/>
            <a:ext cx="7252325" cy="16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51997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E2B207-9950-43C7-BC20-7ABDD56F2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49236"/>
            <a:ext cx="10515600" cy="4351338"/>
          </a:xfrm>
        </p:spPr>
        <p:txBody>
          <a:bodyPr/>
          <a:lstStyle/>
          <a:p>
            <a:r>
              <a:rPr dirty="0" lang="en-US"/>
              <a:t>https://tkopro.ru/</a:t>
            </a:r>
            <a:endParaRPr dirty="0"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DB550C-4923-4CFE-A645-6F04869D6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57"/>
          <a:stretch/>
        </p:blipFill>
        <p:spPr>
          <a:xfrm>
            <a:off x="1847849" y="1009650"/>
            <a:ext cx="7848601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04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F184E-06C1-467B-B38E-98D18EAE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294631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39350" y="164637"/>
            <a:ext cx="11599724" cy="813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Основные изменения регионального оператора</a:t>
            </a:r>
          </a:p>
        </p:txBody>
      </p:sp>
      <p:sp>
        <p:nvSpPr>
          <p:cNvPr id="31" name="Прямоугольник: скругленные углы 30"/>
          <p:cNvSpPr/>
          <p:nvPr/>
        </p:nvSpPr>
        <p:spPr>
          <a:xfrm>
            <a:off x="718914" y="1314561"/>
            <a:ext cx="10426418" cy="48372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9" tIns="45719" rIns="91439" bIns="45719">
            <a:spAutoFit/>
          </a:bodyPr>
          <a:lstStyle/>
          <a:p>
            <a:pPr marL="380990" indent="-380990">
              <a:lnSpc>
                <a:spcPts val="2133"/>
              </a:lnSpc>
              <a:buFont typeface="Wingdings" panose="05000000000000000000" pitchFamily="2" charset="2"/>
              <a:buChar char="q"/>
            </a:pPr>
            <a:r>
              <a:rPr lang="ru-RU" sz="2133" b="1" dirty="0">
                <a:solidFill>
                  <a:srgbClr val="1F497D">
                    <a:lumMod val="75000"/>
                  </a:srgbClr>
                </a:solidFill>
              </a:rPr>
              <a:t>Наименование</a:t>
            </a:r>
            <a:r>
              <a:rPr lang="en-US" sz="2133" b="1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133" b="1" dirty="0">
                <a:solidFill>
                  <a:srgbClr val="1F497D">
                    <a:lumMod val="75000"/>
                  </a:srgbClr>
                </a:solidFill>
              </a:rPr>
              <a:t>РО</a:t>
            </a:r>
            <a:r>
              <a:rPr lang="en-US" sz="2133" b="1" dirty="0">
                <a:solidFill>
                  <a:srgbClr val="1F497D">
                    <a:lumMod val="75000"/>
                  </a:srgbClr>
                </a:solidFill>
              </a:rPr>
              <a:t>:</a:t>
            </a:r>
            <a:br>
              <a:rPr lang="ru-RU" sz="2133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ru-RU" sz="2267" dirty="0"/>
              <a:t>ПКГУП «Теплоэнерго»</a:t>
            </a:r>
          </a:p>
          <a:p>
            <a:pPr>
              <a:lnSpc>
                <a:spcPts val="2133"/>
              </a:lnSpc>
            </a:pPr>
            <a:r>
              <a:rPr lang="ru-RU" sz="2267" dirty="0"/>
              <a:t>С 05.05.2022 произошла реорганизация</a:t>
            </a:r>
          </a:p>
          <a:p>
            <a:pPr>
              <a:lnSpc>
                <a:spcPts val="2133"/>
              </a:lnSpc>
            </a:pPr>
            <a:r>
              <a:rPr lang="ru-RU" sz="2267" dirty="0"/>
              <a:t>       АО «ПРО ТКО»</a:t>
            </a:r>
            <a:br>
              <a:rPr lang="ru-RU" sz="2267" dirty="0"/>
            </a:br>
            <a:endParaRPr lang="en-US" sz="2267" dirty="0"/>
          </a:p>
          <a:p>
            <a:pPr marL="380990" indent="-380990">
              <a:lnSpc>
                <a:spcPts val="2133"/>
              </a:lnSpc>
              <a:buFont typeface="Wingdings" panose="05000000000000000000" pitchFamily="2" charset="2"/>
              <a:buChar char="q"/>
            </a:pPr>
            <a:r>
              <a:rPr lang="ru-RU" sz="2130" b="1" dirty="0">
                <a:solidFill>
                  <a:schemeClr val="accent1">
                    <a:lumMod val="50000"/>
                  </a:schemeClr>
                </a:solidFill>
              </a:rPr>
              <a:t>Нормативы накопления ТКО</a:t>
            </a:r>
            <a:r>
              <a:rPr lang="en-US" sz="213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130" b="1" dirty="0">
                <a:solidFill>
                  <a:schemeClr val="accent1">
                    <a:lumMod val="50000"/>
                  </a:schemeClr>
                </a:solidFill>
              </a:rPr>
              <a:t>для юридических и физических лиц:</a:t>
            </a:r>
          </a:p>
          <a:p>
            <a:pPr marL="380990" indent="-380990">
              <a:lnSpc>
                <a:spcPts val="2133"/>
              </a:lnSpc>
              <a:buFont typeface="Wingdings" panose="05000000000000000000" pitchFamily="2" charset="2"/>
              <a:buChar char="q"/>
            </a:pPr>
            <a:endParaRPr lang="en-US" sz="213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МИНЖКХ № 24-04-01-04-323 ОТ 15.11.2023 "О ВНЕСЕНИИ ИЗМЕНЕНИЙ В ПУНКТ 2 ПРИКАЗА МИНИСТЕРСТВА ЖИЛИЩНО-КОММУНАЛЬНОГО ХОЗЯЙСТВА И БЛАГОУСТРОЙСТВА ПЕРМСКОГО КРАЯ ОТ 27 ОКТЯБРЯ 2023 Г. № 24-04-01-04-302 « О НОРМАТИВАХ НАКОПЛЕНИЯ ТВЕРДЫХ КОММУНАЛЬНЫХ ОТХОДОВ НА ТЕРРИТОРИИ ПЕРМСКОГО КРАЯ»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МИНЖКХ № 24-04-01-04-311 ОТ 07.11.2023 "О ВНЕСЕНИИ ИЗМЕНЕНИЙ В ПРИКАЗ МИНИСТЕРСТВА ЖИЛИЩНО-КОММУНАЛЬНОГО ХОЗЯЙСТВА И БЛАГОУСТРОЙСТВА ПЕРМСКОГО КРАЯ ОТ 27 ОКТЯБРЯ 2023 Г. № 24-04-01-04-302 "О НОРМАТИВАХ НАКОПЛЕНИЯ ТВЕРДЫХ КОММУНАЛЬНЫХ ОТХОДОВ НА ТЕРРИТОРИИ ПЕРМСКОГО КРАЯ»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МИНЖКХ № 24-04-01-04-302 ОТ 27.10.2023 Г. О НОРМЕ НАКОПЛЕНИЯ ТВЕРДЫХ КОММУНАЛЬНЫХ ОТХОДОВ НА ТЕРРИТОРИИ ПЕРМСКОГО КРАЯ.</a:t>
            </a:r>
          </a:p>
          <a:p>
            <a:pPr>
              <a:lnSpc>
                <a:spcPts val="2133"/>
              </a:lnSpc>
            </a:pPr>
            <a:r>
              <a:rPr lang="ru-RU" sz="2130" b="1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br>
              <a:rPr lang="ru-RU" sz="2267" dirty="0"/>
            </a:br>
            <a:endParaRPr lang="ru-RU" sz="2267" dirty="0"/>
          </a:p>
        </p:txBody>
      </p:sp>
      <p:sp>
        <p:nvSpPr>
          <p:cNvPr id="33" name="Номер слайда 1"/>
          <p:cNvSpPr txBox="1">
            <a:spLocks/>
          </p:cNvSpPr>
          <p:nvPr/>
        </p:nvSpPr>
        <p:spPr>
          <a:xfrm>
            <a:off x="9312785" y="6395008"/>
            <a:ext cx="2743200" cy="365125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6088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A8FE1FEF-4874-448D-8262-4084AC95F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196" y="1148326"/>
            <a:ext cx="10569607" cy="55041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9" tIns="45719" rIns="91439" bIns="45719">
            <a:spAutoFit/>
          </a:bodyPr>
          <a:lstStyle/>
          <a:p>
            <a:pPr marL="0" indent="0">
              <a:lnSpc>
                <a:spcPts val="2133"/>
              </a:lnSpc>
              <a:buNone/>
            </a:pPr>
            <a:endParaRPr lang="en-US" sz="2267" dirty="0"/>
          </a:p>
          <a:p>
            <a:pPr marL="380990" indent="-380990">
              <a:lnSpc>
                <a:spcPts val="2133"/>
              </a:lnSpc>
              <a:buFont typeface="Wingdings" panose="05000000000000000000" pitchFamily="2" charset="2"/>
              <a:buChar char="q"/>
            </a:pPr>
            <a:r>
              <a:rPr lang="ru-RU" sz="2130" b="1" dirty="0">
                <a:solidFill>
                  <a:schemeClr val="accent1">
                    <a:lumMod val="50000"/>
                  </a:schemeClr>
                </a:solidFill>
              </a:rPr>
              <a:t>Нормативы накопления ТКО :</a:t>
            </a:r>
          </a:p>
          <a:p>
            <a:pPr>
              <a:lnSpc>
                <a:spcPts val="1700"/>
              </a:lnSpc>
            </a:pPr>
            <a:endParaRPr lang="ru-RU" sz="2000" dirty="0"/>
          </a:p>
          <a:p>
            <a:pPr>
              <a:lnSpc>
                <a:spcPts val="1700"/>
              </a:lnSpc>
            </a:pPr>
            <a:r>
              <a:rPr lang="ru-RU" sz="2000" dirty="0"/>
              <a:t>-ЖД Вокзалы                            </a:t>
            </a:r>
          </a:p>
          <a:p>
            <a:pPr>
              <a:lnSpc>
                <a:spcPts val="1700"/>
              </a:lnSpc>
            </a:pPr>
            <a:r>
              <a:rPr lang="ru-RU" sz="2000" dirty="0"/>
              <a:t>-Дошкольные учреждения   </a:t>
            </a:r>
          </a:p>
          <a:p>
            <a:pPr>
              <a:lnSpc>
                <a:spcPts val="1700"/>
              </a:lnSpc>
            </a:pPr>
            <a:r>
              <a:rPr lang="ru-RU" sz="2000" dirty="0"/>
              <a:t>-Пансионаты                            </a:t>
            </a:r>
          </a:p>
          <a:p>
            <a:pPr>
              <a:lnSpc>
                <a:spcPts val="1700"/>
              </a:lnSpc>
            </a:pPr>
            <a:r>
              <a:rPr lang="ru-RU" sz="2000" dirty="0"/>
              <a:t>-Общепит                                  </a:t>
            </a:r>
          </a:p>
          <a:p>
            <a:pPr>
              <a:lnSpc>
                <a:spcPts val="1700"/>
              </a:lnSpc>
            </a:pPr>
            <a:r>
              <a:rPr lang="ru-RU" sz="2000" dirty="0"/>
              <a:t>-Кладбище                                </a:t>
            </a:r>
          </a:p>
          <a:p>
            <a:pPr>
              <a:lnSpc>
                <a:spcPts val="1700"/>
              </a:lnSpc>
            </a:pPr>
            <a:r>
              <a:rPr lang="ru-RU" sz="2000" dirty="0"/>
              <a:t>-СНТ                                          </a:t>
            </a:r>
          </a:p>
          <a:p>
            <a:pPr>
              <a:lnSpc>
                <a:spcPts val="1700"/>
              </a:lnSpc>
            </a:pPr>
            <a:r>
              <a:rPr lang="ru-RU" sz="2000" dirty="0"/>
              <a:t>-Административные (иные) </a:t>
            </a:r>
          </a:p>
          <a:p>
            <a:pPr>
              <a:lnSpc>
                <a:spcPts val="1700"/>
              </a:lnSpc>
            </a:pPr>
            <a:r>
              <a:rPr lang="ru-RU" sz="2000" dirty="0"/>
              <a:t>-Предприятия торговли</a:t>
            </a:r>
            <a:endParaRPr lang="en-US" sz="2000" dirty="0"/>
          </a:p>
          <a:p>
            <a:pPr>
              <a:lnSpc>
                <a:spcPts val="17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Нормативы накопления ТКО </a:t>
            </a:r>
          </a:p>
          <a:p>
            <a:pPr>
              <a:lnSpc>
                <a:spcPts val="1700"/>
              </a:lnSpc>
            </a:pPr>
            <a:r>
              <a:rPr lang="ru-RU" sz="2000" dirty="0"/>
              <a:t>-Домовладения                       1 проживающий- 237,39 кг/год</a:t>
            </a:r>
          </a:p>
          <a:p>
            <a:pPr marL="0" indent="0">
              <a:lnSpc>
                <a:spcPts val="2133"/>
              </a:lnSpc>
              <a:buNone/>
            </a:pPr>
            <a:endParaRPr lang="ru-RU" sz="2267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D214C39-E03A-4DDC-B234-7F9A0AF8774E}"/>
              </a:ext>
            </a:extLst>
          </p:cNvPr>
          <p:cNvSpPr txBox="1">
            <a:spLocks/>
          </p:cNvSpPr>
          <p:nvPr/>
        </p:nvSpPr>
        <p:spPr>
          <a:xfrm>
            <a:off x="239350" y="164637"/>
            <a:ext cx="11599724" cy="813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Основные изменения регионального оператора</a:t>
            </a:r>
          </a:p>
        </p:txBody>
      </p:sp>
    </p:spTree>
    <p:extLst>
      <p:ext uri="{BB962C8B-B14F-4D97-AF65-F5344CB8AC3E}">
        <p14:creationId xmlns:p14="http://schemas.microsoft.com/office/powerpoint/2010/main" val="86568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749BBAD-4BFB-4139-BDFA-81C18E55F1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0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cs typeface="Times New Roman" panose="02020603050405020304" pitchFamily="18" charset="0"/>
              </a:rPr>
              <a:t>Основные изменения регионального оператора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50F8F38-C207-44B5-B7C5-22DA5FFB2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861063"/>
              </p:ext>
            </p:extLst>
          </p:nvPr>
        </p:nvGraphicFramePr>
        <p:xfrm>
          <a:off x="1035050" y="2072259"/>
          <a:ext cx="6492875" cy="1762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644507061"/>
                    </a:ext>
                  </a:extLst>
                </a:gridCol>
                <a:gridCol w="2381250">
                  <a:extLst>
                    <a:ext uri="{9D8B030D-6E8A-4147-A177-3AD203B41FA5}">
                      <a16:colId xmlns:a16="http://schemas.microsoft.com/office/drawing/2014/main" val="157969177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3019021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666032937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4785187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1.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Административные здания, учреждения, конторы: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91589946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1.1.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Научно-исследовательские, проектные институты и конструкторские бюро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1 кв.м. общей площади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4,74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0,0595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697726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1.2.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Банки, финансовые учреждения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1 кв.м. общей площади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7,49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0,0955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994106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1.3.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Отделения связи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1 кв.м. общей площади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5,51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0,0684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2063039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1.4.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Административные, офисные учреждения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1 кв.м. общей площади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3,95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0,0513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38189287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97688B4-382D-47E7-9B45-4FD73BAEC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056887"/>
              </p:ext>
            </p:extLst>
          </p:nvPr>
        </p:nvGraphicFramePr>
        <p:xfrm>
          <a:off x="1022350" y="1472184"/>
          <a:ext cx="6502400" cy="600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4540">
                  <a:extLst>
                    <a:ext uri="{9D8B030D-6E8A-4147-A177-3AD203B41FA5}">
                      <a16:colId xmlns:a16="http://schemas.microsoft.com/office/drawing/2014/main" val="3862744960"/>
                    </a:ext>
                  </a:extLst>
                </a:gridCol>
                <a:gridCol w="1982168">
                  <a:extLst>
                    <a:ext uri="{9D8B030D-6E8A-4147-A177-3AD203B41FA5}">
                      <a16:colId xmlns:a16="http://schemas.microsoft.com/office/drawing/2014/main" val="3637444283"/>
                    </a:ext>
                  </a:extLst>
                </a:gridCol>
                <a:gridCol w="889434">
                  <a:extLst>
                    <a:ext uri="{9D8B030D-6E8A-4147-A177-3AD203B41FA5}">
                      <a16:colId xmlns:a16="http://schemas.microsoft.com/office/drawing/2014/main" val="620121978"/>
                    </a:ext>
                  </a:extLst>
                </a:gridCol>
                <a:gridCol w="886258">
                  <a:extLst>
                    <a:ext uri="{9D8B030D-6E8A-4147-A177-3AD203B41FA5}">
                      <a16:colId xmlns:a16="http://schemas.microsoft.com/office/drawing/2014/main" val="3862517487"/>
                    </a:ext>
                  </a:extLst>
                </a:gridCol>
              </a:tblGrid>
              <a:tr h="2857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 категории объектов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Расчетная единица, в отношении которой устанавливается норматива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Норматив накопления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943733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кг/год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err="1">
                          <a:effectLst/>
                        </a:rPr>
                        <a:t>куб.м</a:t>
                      </a:r>
                      <a:r>
                        <a:rPr lang="ru-RU" sz="1100" u="none" strike="noStrike" dirty="0">
                          <a:effectLst/>
                        </a:rPr>
                        <a:t>./год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15800305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5B9474BC-842C-4899-B9EF-9FE81D6FB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971726"/>
              </p:ext>
            </p:extLst>
          </p:nvPr>
        </p:nvGraphicFramePr>
        <p:xfrm>
          <a:off x="1022350" y="4143374"/>
          <a:ext cx="6502399" cy="1609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557">
                  <a:extLst>
                    <a:ext uri="{9D8B030D-6E8A-4147-A177-3AD203B41FA5}">
                      <a16:colId xmlns:a16="http://schemas.microsoft.com/office/drawing/2014/main" val="3972498874"/>
                    </a:ext>
                  </a:extLst>
                </a:gridCol>
                <a:gridCol w="2429568">
                  <a:extLst>
                    <a:ext uri="{9D8B030D-6E8A-4147-A177-3AD203B41FA5}">
                      <a16:colId xmlns:a16="http://schemas.microsoft.com/office/drawing/2014/main" val="3601478387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4131470967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1496052534"/>
                    </a:ext>
                  </a:extLst>
                </a:gridCol>
                <a:gridCol w="885824">
                  <a:extLst>
                    <a:ext uri="{9D8B030D-6E8A-4147-A177-3AD203B41FA5}">
                      <a16:colId xmlns:a16="http://schemas.microsoft.com/office/drawing/2014/main" val="1275341129"/>
                    </a:ext>
                  </a:extLst>
                </a:gridCol>
              </a:tblGrid>
              <a:tr h="20121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2.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Предприятия торговли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02815682"/>
                  </a:ext>
                </a:extLst>
              </a:tr>
              <a:tr h="201216"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2.1.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Продовольственный магазин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1 кв.м. общей площади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23,71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0,3100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16861547"/>
                  </a:ext>
                </a:extLst>
              </a:tr>
              <a:tr h="201216"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2.2.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Промтоварный магазин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1 кв.м. общей площади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8,38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0,1360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74342864"/>
                  </a:ext>
                </a:extLst>
              </a:tr>
              <a:tr h="201216"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2.3.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Павильон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1 кв.м. общей площади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24,93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0,3104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99252822"/>
                  </a:ext>
                </a:extLst>
              </a:tr>
              <a:tr h="201216"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2.4.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Супермаркет (универмаг)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1 кв.м. общей площади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25,36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0,2358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15296717"/>
                  </a:ext>
                </a:extLst>
              </a:tr>
              <a:tr h="201216"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45702724"/>
                  </a:ext>
                </a:extLst>
              </a:tr>
              <a:tr h="201216"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2.5.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Рынки продовольственные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1 кв.м. общей площади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15,66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0,1237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89900476"/>
                  </a:ext>
                </a:extLst>
              </a:tr>
              <a:tr h="201216"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2.6.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Рынки промтоварные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1 кв.м. общей площади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8,79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0,0840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35712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91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85E28B-3598-4527-943C-1EFC56E0E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Согласно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изменениям </a:t>
            </a:r>
          </a:p>
          <a:p>
            <a:pPr marL="0" indent="0">
              <a:buNone/>
            </a:pPr>
            <a:r>
              <a:rPr lang="ru-RU" dirty="0"/>
              <a:t>количество категорий увеличилось с 9 на 41, ознакомиться с приказами можно на сайте </a:t>
            </a:r>
            <a:r>
              <a:rPr lang="en-US" dirty="0">
                <a:highlight>
                  <a:srgbClr val="FFFF00"/>
                </a:highlight>
              </a:rPr>
              <a:t>https://tkopro.ru/</a:t>
            </a:r>
            <a:endParaRPr lang="ru-RU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 13.09.2023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Произошло деление на ИЖС и МКД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ИЖС = 127,07 руб.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МКД = 108,30 руб.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4DCDEB2-F6D2-4E67-8109-E7889D74D6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8175" y="365125"/>
            <a:ext cx="11553825" cy="911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cs typeface="Times New Roman" panose="02020603050405020304" pitchFamily="18" charset="0"/>
              </a:rPr>
              <a:t>Основные изменения регионального оператора</a:t>
            </a:r>
          </a:p>
        </p:txBody>
      </p:sp>
    </p:spTree>
    <p:extLst>
      <p:ext uri="{BB962C8B-B14F-4D97-AF65-F5344CB8AC3E}">
        <p14:creationId xmlns:p14="http://schemas.microsoft.com/office/powerpoint/2010/main" val="4088924292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FE7AF3EF-96ED-46FC-B8D5-3FF7C61C1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1825624"/>
            <a:ext cx="10456297" cy="32198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bIns="45719" lIns="91439" rIns="91439" tIns="45719" wrap="square">
            <a:spAutoFit/>
          </a:bodyPr>
          <a:lstStyle/>
          <a:p>
            <a:pPr indent="0" marL="0">
              <a:lnSpc>
                <a:spcPts val="2133"/>
              </a:lnSpc>
              <a:buNone/>
            </a:pPr>
            <a:br>
              <a:rPr dirty="0" lang="ru-RU" sz="2267"/>
            </a:br>
            <a:endParaRPr dirty="0" lang="en-US" sz="2267"/>
          </a:p>
          <a:p>
            <a:pPr indent="-380990" marL="380990">
              <a:lnSpc>
                <a:spcPts val="2133"/>
              </a:lnSpc>
              <a:buFont charset="2" panose="05000000000000000000" pitchFamily="2" typeface="Wingdings"/>
              <a:buChar char="q"/>
            </a:pPr>
            <a:r>
              <a:rPr b="1" dirty="0" lang="ru-RU" sz="2130">
                <a:solidFill>
                  <a:schemeClr val="accent1">
                    <a:lumMod val="50000"/>
                  </a:schemeClr>
                </a:solidFill>
              </a:rPr>
              <a:t>Тарифы ТКО:</a:t>
            </a:r>
          </a:p>
          <a:p>
            <a:pPr>
              <a:lnSpc>
                <a:spcPts val="2133"/>
              </a:lnSpc>
            </a:pPr>
            <a:r>
              <a:rPr dirty="0" lang="ru-RU" sz="1400"/>
              <a:t>28 ноября 2023года Министерством принято постановление № 25-о </a:t>
            </a:r>
            <a:br>
              <a:rPr dirty="0" lang="ru-RU" sz="1400"/>
            </a:br>
            <a:r>
              <a:rPr dirty="0" lang="ru-RU" sz="1400"/>
              <a:t>«О предельном едином тарифе регионального оператора по обращению с твердыми коммунальными отходами акционерного общества «Пермский региональный оператор ТКО» на территории Пермского края», которым установлен предельный единый тариф регионального оператора с 01 декабря 2022 года по 31 декабря 2027 года.</a:t>
            </a:r>
          </a:p>
          <a:p>
            <a:pPr indent="0" marL="0">
              <a:lnSpc>
                <a:spcPts val="2133"/>
              </a:lnSpc>
              <a:buNone/>
            </a:pPr>
            <a:br>
              <a:rPr dirty="0" lang="ru-RU" sz="2267"/>
            </a:br>
            <a:endParaRPr dirty="0" lang="ru-RU" sz="2267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49A67D-5675-4BD4-9B58-017546A96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680" r="29"/>
          <a:stretch/>
        </p:blipFill>
        <p:spPr>
          <a:xfrm>
            <a:off x="1838358" y="5197758"/>
            <a:ext cx="8284464" cy="129511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F502F4F-610E-48BA-A43F-229AE8C3B4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8175" y="365125"/>
            <a:ext cx="11553825" cy="911225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dirty="0" lang="ru-RU">
                <a:cs charset="0" panose="02020603050405020304" pitchFamily="18" typeface="Times New Roman"/>
              </a:rPr>
              <a:t>Основные изменения регионального оператора</a:t>
            </a:r>
          </a:p>
        </p:txBody>
      </p:sp>
    </p:spTree>
    <p:extLst>
      <p:ext uri="{BB962C8B-B14F-4D97-AF65-F5344CB8AC3E}">
        <p14:creationId xmlns:p14="http://schemas.microsoft.com/office/powerpoint/2010/main" val="427351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14E34E9-497E-4DAD-BC3B-7E0832FFFF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cs typeface="Times New Roman" panose="02020603050405020304" pitchFamily="18" charset="0"/>
              </a:rPr>
              <a:t>Основные изменения регионального оператора</a:t>
            </a:r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2AC21A92-AAC8-4363-AB82-2B8405309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0041" cy="49980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9" tIns="45719" rIns="91439" bIns="45719">
            <a:spAutoFit/>
          </a:bodyPr>
          <a:lstStyle/>
          <a:p>
            <a:pPr marL="0" indent="0">
              <a:lnSpc>
                <a:spcPts val="2133"/>
              </a:lnSpc>
              <a:buNone/>
            </a:pPr>
            <a:br>
              <a:rPr lang="ru-RU" sz="2267" dirty="0"/>
            </a:br>
            <a:endParaRPr lang="en-US" sz="2267" dirty="0"/>
          </a:p>
          <a:p>
            <a:pPr marL="380990" indent="-380990">
              <a:lnSpc>
                <a:spcPts val="2133"/>
              </a:lnSpc>
              <a:buFont typeface="Wingdings" panose="05000000000000000000" pitchFamily="2" charset="2"/>
              <a:buChar char="q"/>
            </a:pPr>
            <a:r>
              <a:rPr lang="ru-RU" sz="2130" b="1" dirty="0">
                <a:solidFill>
                  <a:schemeClr val="accent1">
                    <a:lumMod val="50000"/>
                  </a:schemeClr>
                </a:solidFill>
              </a:rPr>
              <a:t>Изменение средней плотности ТКО:</a:t>
            </a:r>
          </a:p>
          <a:p>
            <a:r>
              <a:rPr lang="ru-RU" sz="1400" dirty="0"/>
              <a:t>Согласно приказа Министерства жилищно-коммунального хозяйства </a:t>
            </a:r>
            <a:br>
              <a:rPr lang="ru-RU" sz="1400" dirty="0"/>
            </a:br>
            <a:r>
              <a:rPr lang="ru-RU" sz="1400" dirty="0"/>
              <a:t>и благоустройства Пермского края от 07.03.2024 г. № 24-04-01-04-66 </a:t>
            </a:r>
            <a:br>
              <a:rPr lang="ru-RU" sz="1400" dirty="0"/>
            </a:br>
            <a:r>
              <a:rPr lang="ru-RU" sz="1400" dirty="0"/>
              <a:t>«Об утверждении средней плотности твердых коммунальных отходов на территории Пермского края» вводится новая плотность в размере 124 кг на </a:t>
            </a:r>
            <a:r>
              <a:rPr lang="ru-RU" sz="1400" dirty="0" err="1"/>
              <a:t>куб.метр</a:t>
            </a:r>
            <a:r>
              <a:rPr lang="ru-RU" sz="1400" dirty="0"/>
              <a:t>.</a:t>
            </a:r>
          </a:p>
          <a:p>
            <a:r>
              <a:rPr lang="ru-RU" sz="1400" dirty="0"/>
              <a:t>Изменения вступают в силу с 18.03.2024 г. и </a:t>
            </a:r>
            <a:r>
              <a:rPr lang="ru-RU" sz="1400" b="1" u="sng" dirty="0"/>
              <a:t>распространяются </a:t>
            </a:r>
            <a:br>
              <a:rPr lang="ru-RU" sz="1400" b="1" u="sng" dirty="0"/>
            </a:br>
            <a:r>
              <a:rPr lang="ru-RU" sz="1400" b="1" u="sng" dirty="0"/>
              <a:t>на правоотношения, возникшие с 13 сентября 2023 г.</a:t>
            </a:r>
            <a:endParaRPr lang="ru-RU" sz="1400" dirty="0"/>
          </a:p>
          <a:p>
            <a:pPr marL="0" indent="0">
              <a:lnSpc>
                <a:spcPts val="2133"/>
              </a:lnSpc>
              <a:buNone/>
            </a:pPr>
            <a:br>
              <a:rPr lang="ru-RU" sz="2267" dirty="0"/>
            </a:br>
            <a:endParaRPr lang="ru-RU" sz="2267" dirty="0"/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F05D2D39-E4A8-49D6-AD3C-038ABCA38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25625"/>
            <a:ext cx="4095566" cy="474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9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4D4C6-90EE-44F5-94F2-494D2395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и оплата услуги по обращению с ТКО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1ABC1E-5826-42E2-BB5A-68816B5A1E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3" y="1581217"/>
            <a:ext cx="964624" cy="10791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B9D5E7-8C46-4D53-90A7-2E5CE3E9C70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72" b="95847" l="1438" r="97284">
                        <a14:foregroundMark x1="43770" y1="4792" x2="53514" y2="5431"/>
                        <a14:foregroundMark x1="53514" y1="5431" x2="55591" y2="7188"/>
                        <a14:foregroundMark x1="15815" y1="25080" x2="38179" y2="24441"/>
                        <a14:foregroundMark x1="38179" y1="24441" x2="67093" y2="25719"/>
                        <a14:foregroundMark x1="67093" y1="25719" x2="75240" y2="23962"/>
                        <a14:foregroundMark x1="33546" y1="59265" x2="38019" y2="58786"/>
                        <a14:foregroundMark x1="60703" y1="54473" x2="57827" y2="54473"/>
                        <a14:foregroundMark x1="8307" y1="62141" x2="6070" y2="69649"/>
                        <a14:foregroundMark x1="35304" y1="95687" x2="42812" y2="96006"/>
                        <a14:foregroundMark x1="89776" y1="48083" x2="92971" y2="61502"/>
                        <a14:foregroundMark x1="1597" y1="93450" x2="3674" y2="88019"/>
                        <a14:foregroundMark x1="93930" y1="78435" x2="97284" y2="86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706" y="1471748"/>
            <a:ext cx="1134731" cy="107914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A14BC4-B222-4A24-BF73-1891326BD81A}"/>
              </a:ext>
            </a:extLst>
          </p:cNvPr>
          <p:cNvSpPr/>
          <p:nvPr/>
        </p:nvSpPr>
        <p:spPr>
          <a:xfrm>
            <a:off x="1549447" y="1797625"/>
            <a:ext cx="3426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расчетным путем, исходя</a:t>
            </a:r>
            <a:br>
              <a:rPr lang="ru-RU" dirty="0">
                <a:latin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</a:rPr>
              <a:t>из нормативов накопления ТКО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A3F27A2-A046-4967-AA75-5912DD8773B5}"/>
              </a:ext>
            </a:extLst>
          </p:cNvPr>
          <p:cNvSpPr/>
          <p:nvPr/>
        </p:nvSpPr>
        <p:spPr>
          <a:xfrm>
            <a:off x="8196988" y="1711229"/>
            <a:ext cx="3426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исходя из количества и объема контейнеров 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CD064A3-0EC2-4247-AF5B-07D8F3DCABA3}"/>
              </a:ext>
            </a:extLst>
          </p:cNvPr>
          <p:cNvSpPr/>
          <p:nvPr/>
        </p:nvSpPr>
        <p:spPr>
          <a:xfrm>
            <a:off x="7526071" y="2577900"/>
            <a:ext cx="40693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количество контейнеров</a:t>
            </a:r>
          </a:p>
          <a:p>
            <a:pPr algn="ctr"/>
            <a:r>
              <a:rPr lang="ru-RU" sz="1200" dirty="0"/>
              <a:t>Х</a:t>
            </a:r>
            <a:br>
              <a:rPr lang="ru-RU" sz="1200" dirty="0"/>
            </a:br>
            <a:r>
              <a:rPr lang="ru-RU" sz="1200" dirty="0"/>
              <a:t>объем контейнера</a:t>
            </a:r>
            <a:br>
              <a:rPr lang="ru-RU" sz="1200" dirty="0"/>
            </a:br>
            <a:r>
              <a:rPr lang="ru-RU" sz="1200" dirty="0"/>
              <a:t>Х</a:t>
            </a:r>
            <a:br>
              <a:rPr lang="ru-RU" sz="1200" dirty="0"/>
            </a:br>
            <a:r>
              <a:rPr lang="ru-RU" sz="1200" dirty="0"/>
              <a:t>плотность </a:t>
            </a:r>
          </a:p>
          <a:p>
            <a:pPr algn="ctr"/>
            <a:r>
              <a:rPr lang="ru-RU" sz="1200" dirty="0"/>
              <a:t>Х</a:t>
            </a:r>
            <a:br>
              <a:rPr lang="ru-RU" sz="1200" dirty="0"/>
            </a:br>
            <a:r>
              <a:rPr lang="ru-RU" sz="1200" dirty="0"/>
              <a:t>количество вывоза в неделю</a:t>
            </a:r>
          </a:p>
          <a:p>
            <a:pPr algn="ctr"/>
            <a:r>
              <a:rPr lang="ru-RU" sz="1200" dirty="0"/>
              <a:t>Х</a:t>
            </a:r>
            <a:br>
              <a:rPr lang="ru-RU" sz="1200" dirty="0"/>
            </a:br>
            <a:r>
              <a:rPr lang="ru-RU" sz="1200" dirty="0"/>
              <a:t>количество недель в календарный год</a:t>
            </a:r>
            <a:br>
              <a:rPr lang="ru-RU" sz="1200" dirty="0"/>
            </a:br>
            <a:r>
              <a:rPr lang="ru-RU" sz="1200" dirty="0"/>
              <a:t>(среднее значение)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358062F-C82F-4676-A335-0BD1126506AF}"/>
              </a:ext>
            </a:extLst>
          </p:cNvPr>
          <p:cNvSpPr/>
          <p:nvPr/>
        </p:nvSpPr>
        <p:spPr>
          <a:xfrm>
            <a:off x="5296777" y="3331953"/>
            <a:ext cx="166192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Количество</a:t>
            </a:r>
            <a:br>
              <a:rPr lang="ru-RU" sz="1400" dirty="0"/>
            </a:br>
            <a:r>
              <a:rPr lang="ru-RU" sz="1400" dirty="0"/>
              <a:t>принимаемых ТКО </a:t>
            </a:r>
          </a:p>
          <a:p>
            <a:pPr algn="ctr"/>
            <a:r>
              <a:rPr lang="ru-RU" sz="1400" dirty="0"/>
              <a:t>(т/год)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9E4354B9-AD19-493F-96FF-F4C3AD890CBE}"/>
              </a:ext>
            </a:extLst>
          </p:cNvPr>
          <p:cNvSpPr/>
          <p:nvPr/>
        </p:nvSpPr>
        <p:spPr>
          <a:xfrm>
            <a:off x="6844683" y="1349407"/>
            <a:ext cx="5149049" cy="370198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EE684AC-FFFE-4AC9-BBE6-8771ED779D6C}"/>
              </a:ext>
            </a:extLst>
          </p:cNvPr>
          <p:cNvSpPr/>
          <p:nvPr/>
        </p:nvSpPr>
        <p:spPr>
          <a:xfrm>
            <a:off x="198268" y="1349406"/>
            <a:ext cx="5149049" cy="370198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7DD1BAD-41E3-4017-BB5A-97748CD5A494}"/>
              </a:ext>
            </a:extLst>
          </p:cNvPr>
          <p:cNvSpPr/>
          <p:nvPr/>
        </p:nvSpPr>
        <p:spPr>
          <a:xfrm>
            <a:off x="249938" y="3394213"/>
            <a:ext cx="4995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норматив накопления ТКО (кг/год) Х величина расчетного показателя</a:t>
            </a:r>
          </a:p>
          <a:p>
            <a:pPr algn="ctr"/>
            <a:r>
              <a:rPr lang="ru-RU" sz="1200" dirty="0"/>
              <a:t>1000 кг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628277A-54E1-4B7A-8438-823EFCB3BB6D}"/>
              </a:ext>
            </a:extLst>
          </p:cNvPr>
          <p:cNvCxnSpPr>
            <a:stCxn id="15" idx="1"/>
            <a:endCxn id="15" idx="3"/>
          </p:cNvCxnSpPr>
          <p:nvPr/>
        </p:nvCxnSpPr>
        <p:spPr>
          <a:xfrm>
            <a:off x="249938" y="3625046"/>
            <a:ext cx="49951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50A1CD4-A05D-4908-A44D-D398D1EEDB36}"/>
              </a:ext>
            </a:extLst>
          </p:cNvPr>
          <p:cNvSpPr txBox="1"/>
          <p:nvPr/>
        </p:nvSpPr>
        <p:spPr>
          <a:xfrm>
            <a:off x="5294236" y="33319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DFC90A-1C61-42CA-8508-8AA121960936}"/>
              </a:ext>
            </a:extLst>
          </p:cNvPr>
          <p:cNvSpPr txBox="1"/>
          <p:nvPr/>
        </p:nvSpPr>
        <p:spPr>
          <a:xfrm>
            <a:off x="6530984" y="32922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=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4909287-FD91-4BDB-91B4-DC4A57BAF218}"/>
              </a:ext>
            </a:extLst>
          </p:cNvPr>
          <p:cNvSpPr/>
          <p:nvPr/>
        </p:nvSpPr>
        <p:spPr>
          <a:xfrm>
            <a:off x="1478492" y="2424539"/>
            <a:ext cx="3815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Норматив накопления  кг/год*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D967CF1-E4C9-4B86-B849-4EE71E0E4D2A}"/>
              </a:ext>
            </a:extLst>
          </p:cNvPr>
          <p:cNvSpPr/>
          <p:nvPr/>
        </p:nvSpPr>
        <p:spPr>
          <a:xfrm>
            <a:off x="131747" y="6514493"/>
            <a:ext cx="119285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*нормативов накопления ТКО, включает в себя процедуры сбора, анализа и расчета данных о массе и объеме накапливаемых отходов с учетом сезонных изменений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FF745E9-1C68-491E-8C2F-7797E0C4A7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00"/>
                    </a14:imgEffect>
                    <a14:imgEffect>
                      <a14:brightnessContrast bright="-51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99" b="-263"/>
          <a:stretch/>
        </p:blipFill>
        <p:spPr>
          <a:xfrm>
            <a:off x="249938" y="5396476"/>
            <a:ext cx="844503" cy="772935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E77BF7F-392D-4374-A3D3-DE7F23821DDE}"/>
              </a:ext>
            </a:extLst>
          </p:cNvPr>
          <p:cNvSpPr/>
          <p:nvPr/>
        </p:nvSpPr>
        <p:spPr>
          <a:xfrm>
            <a:off x="1272309" y="5678309"/>
            <a:ext cx="3219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5923,33 рублей за тонну </a:t>
            </a:r>
          </a:p>
          <a:p>
            <a:pPr algn="ctr"/>
            <a:r>
              <a:rPr lang="ru-RU" sz="1400" dirty="0"/>
              <a:t>(с 01.12.22-30.06.2024)</a:t>
            </a:r>
          </a:p>
        </p:txBody>
      </p:sp>
    </p:spTree>
    <p:extLst>
      <p:ext uri="{BB962C8B-B14F-4D97-AF65-F5344CB8AC3E}">
        <p14:creationId xmlns:p14="http://schemas.microsoft.com/office/powerpoint/2010/main" val="30142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22739</TotalTime>
  <Words>1922</Words>
  <Application>Microsoft Office PowerPoint</Application>
  <PresentationFormat>Широкоэкранный</PresentationFormat>
  <Paragraphs>302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Тема Office</vt:lpstr>
      <vt:lpstr>Изменения в системе обращения с твердыми коммунальными отходами</vt:lpstr>
      <vt:lpstr>«Мусорная» реформа</vt:lpstr>
      <vt:lpstr>Презентация PowerPoint</vt:lpstr>
      <vt:lpstr>Презентация PowerPoint</vt:lpstr>
      <vt:lpstr>Основные изменения регионального оператора</vt:lpstr>
      <vt:lpstr>Основные изменения регионального оператора</vt:lpstr>
      <vt:lpstr>Основные изменения регионального оператора</vt:lpstr>
      <vt:lpstr>Основные изменения регионального оператора</vt:lpstr>
      <vt:lpstr>Учет и оплата услуги по обращению с ТКО</vt:lpstr>
      <vt:lpstr>Реестр мест накопления отходов</vt:lpstr>
      <vt:lpstr>Содержание контейнерных и специальных площадок </vt:lpstr>
      <vt:lpstr>Содержание контейнерных и специальных площадок </vt:lpstr>
      <vt:lpstr>Требования к порядку накопления твердых коммунальных отходов </vt:lpstr>
      <vt:lpstr>Основные требованиях к контейнерным площадкам</vt:lpstr>
      <vt:lpstr>Вывоз отходов</vt:lpstr>
      <vt:lpstr>Раздельный сбор отходов (РСО)</vt:lpstr>
      <vt:lpstr>Раздельный сбор отходов (РСО)</vt:lpstr>
      <vt:lpstr>Раздельный сбор отходов (РСО)</vt:lpstr>
      <vt:lpstr>Раздельный сбор отходов (РСО)</vt:lpstr>
      <vt:lpstr>Раздельный сбор отходов (РСО)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в действующей нормативно-правовой базе в отношении сбора твердых коммунальных отходов.</dc:title>
  <dc:creator>Крылова Дарья Васильевна</dc:creator>
  <cp:lastModifiedBy>Константинова Маргарита Сергеевна</cp:lastModifiedBy>
  <cp:revision>160</cp:revision>
  <dcterms:created xsi:type="dcterms:W3CDTF">2021-04-26T17:36:34Z</dcterms:created>
  <dcterms:modified xsi:type="dcterms:W3CDTF">2024-04-17T09:59:55Z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3646895</vt:lpwstr>
  </property>
  <property fmtid="{D5CDD505-2E9C-101B-9397-08002B2CF9AE}" name="NXPowerLiteSettings" pid="3">
    <vt:lpwstr>E700052003A000</vt:lpwstr>
  </property>
  <property fmtid="{D5CDD505-2E9C-101B-9397-08002B2CF9AE}" name="NXPowerLiteVersion" pid="4">
    <vt:lpwstr>D9.1.7</vt:lpwstr>
  </property>
</Properties>
</file>